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2" r:id="rId3"/>
  </p:sldMasterIdLst>
  <p:notesMasterIdLst>
    <p:notesMasterId r:id="rId5"/>
  </p:notesMasterIdLst>
  <p:handoutMasterIdLst>
    <p:handoutMasterId r:id="rId26"/>
  </p:handoutMasterIdLst>
  <p:sldIdLst>
    <p:sldId id="256" r:id="rId4"/>
    <p:sldId id="293" r:id="rId6"/>
    <p:sldId id="425" r:id="rId7"/>
    <p:sldId id="313" r:id="rId8"/>
    <p:sldId id="270" r:id="rId9"/>
    <p:sldId id="428" r:id="rId10"/>
    <p:sldId id="379" r:id="rId11"/>
    <p:sldId id="399" r:id="rId12"/>
    <p:sldId id="400" r:id="rId13"/>
    <p:sldId id="401" r:id="rId14"/>
    <p:sldId id="402" r:id="rId15"/>
    <p:sldId id="403" r:id="rId16"/>
    <p:sldId id="460" r:id="rId17"/>
    <p:sldId id="422" r:id="rId18"/>
    <p:sldId id="461" r:id="rId19"/>
    <p:sldId id="462" r:id="rId20"/>
    <p:sldId id="429" r:id="rId21"/>
    <p:sldId id="456" r:id="rId22"/>
    <p:sldId id="454" r:id="rId23"/>
    <p:sldId id="455" r:id="rId24"/>
    <p:sldId id="292" r:id="rId25"/>
  </p:sldIdLst>
  <p:sldSz cx="12192000" cy="6858000"/>
  <p:notesSz cx="7103745" cy="10234295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0945"/>
    <a:srgbClr val="08081E"/>
    <a:srgbClr val="30B2CD"/>
    <a:srgbClr val="0C0930"/>
    <a:srgbClr val="92AFD1"/>
    <a:srgbClr val="618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892" autoAdjust="0"/>
  </p:normalViewPr>
  <p:slideViewPr>
    <p:cSldViewPr snapToGrid="0" showGuides="1">
      <p:cViewPr>
        <p:scale>
          <a:sx n="66" d="100"/>
          <a:sy n="66" d="100"/>
        </p:scale>
        <p:origin x="1884" y="900"/>
      </p:cViewPr>
      <p:guideLst>
        <p:guide orient="horz" pos="2159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39.xml"/><Relationship Id="rId30" Type="http://schemas.openxmlformats.org/officeDocument/2006/relationships/commentAuthors" Target="commentAuthors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105号-简雅黑" panose="00000500000000000000" charset="-122"/>
                <a:ea typeface="字魂105号-简雅黑" panose="00000500000000000000" charset="-122"/>
                <a:cs typeface="字魂105号-简雅黑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105号-简雅黑" panose="00000500000000000000" charset="-122"/>
        <a:ea typeface="字魂105号-简雅黑" panose="00000500000000000000" charset="-122"/>
        <a:cs typeface="字魂105号-简雅黑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0ec083001bee"/>
          <p:cNvPicPr>
            <a:picLocks noChangeAspect="1"/>
          </p:cNvPicPr>
          <p:nvPr userDrawn="1"/>
        </p:nvPicPr>
        <p:blipFill>
          <a:blip r:embed="rId2">
            <a:lum bright="-6000" contrast="-6000"/>
          </a:blip>
          <a:stretch>
            <a:fillRect/>
          </a:stretch>
        </p:blipFill>
        <p:spPr>
          <a:xfrm rot="5400000" flipH="1">
            <a:off x="2667635" y="-2667000"/>
            <a:ext cx="6857365" cy="12191365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 userDrawn="1"/>
        </p:nvPicPr>
        <p:blipFill>
          <a:blip r:embed="rId3">
            <a:lum bright="-6000" contrast="-6000"/>
          </a:blip>
          <a:srcRect t="43788" r="13919"/>
          <a:stretch>
            <a:fillRect/>
          </a:stretch>
        </p:blipFill>
        <p:spPr>
          <a:xfrm rot="10800000" flipH="1" flipV="1">
            <a:off x="0" y="1905"/>
            <a:ext cx="5902325" cy="6855460"/>
          </a:xfrm>
          <a:prstGeom prst="rect">
            <a:avLst/>
          </a:prstGeom>
        </p:spPr>
      </p:pic>
      <p:pic>
        <p:nvPicPr>
          <p:cNvPr id="2" name="图片 1" descr="3"/>
          <p:cNvPicPr>
            <a:picLocks noChangeAspect="1"/>
          </p:cNvPicPr>
          <p:nvPr userDrawn="1"/>
        </p:nvPicPr>
        <p:blipFill>
          <a:blip r:embed="rId3">
            <a:lum bright="-6000" contrast="-6000"/>
          </a:blip>
          <a:srcRect l="23356" r="37331" b="44038"/>
          <a:stretch>
            <a:fillRect/>
          </a:stretch>
        </p:blipFill>
        <p:spPr>
          <a:xfrm rot="10800000" flipH="1" flipV="1">
            <a:off x="9496425" y="1270"/>
            <a:ext cx="2695575" cy="685673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1663065" y="2522855"/>
            <a:ext cx="1233170" cy="633730"/>
          </a:xfrm>
          <a:prstGeom prst="rect">
            <a:avLst/>
          </a:prstGeom>
          <a:solidFill>
            <a:srgbClr val="080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10146030" y="2250440"/>
            <a:ext cx="923925" cy="905510"/>
          </a:xfrm>
          <a:custGeom>
            <a:avLst/>
            <a:gdLst>
              <a:gd name="connisteX0" fmla="*/ 0 w 634365"/>
              <a:gd name="connsiteY0" fmla="*/ 109220 h 616585"/>
              <a:gd name="connisteX1" fmla="*/ 579755 w 634365"/>
              <a:gd name="connsiteY1" fmla="*/ 616585 h 616585"/>
              <a:gd name="connisteX2" fmla="*/ 634365 w 634365"/>
              <a:gd name="connsiteY2" fmla="*/ 453390 h 616585"/>
              <a:gd name="connisteX3" fmla="*/ 127000 w 634365"/>
              <a:gd name="connsiteY3" fmla="*/ 0 h 616585"/>
              <a:gd name="connisteX4" fmla="*/ 54610 w 634365"/>
              <a:gd name="connsiteY4" fmla="*/ 109220 h 6165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634365" h="616585">
                <a:moveTo>
                  <a:pt x="0" y="109220"/>
                </a:moveTo>
                <a:lnTo>
                  <a:pt x="579755" y="616585"/>
                </a:lnTo>
                <a:lnTo>
                  <a:pt x="634365" y="453390"/>
                </a:lnTo>
                <a:lnTo>
                  <a:pt x="127000" y="0"/>
                </a:lnTo>
                <a:lnTo>
                  <a:pt x="54610" y="109220"/>
                </a:lnTo>
              </a:path>
            </a:pathLst>
          </a:custGeom>
          <a:solidFill>
            <a:srgbClr val="1209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Box 2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schemeClr val="tx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4" Type="http://schemas.openxmlformats.org/officeDocument/2006/relationships/theme" Target="../theme/theme1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.xml"/><Relationship Id="rId69" Type="http://schemas.openxmlformats.org/officeDocument/2006/relationships/slideLayout" Target="../slideLayouts/slideLayout69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0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2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3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3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tags" Target="../tags/tag38.xml"/><Relationship Id="rId2" Type="http://schemas.openxmlformats.org/officeDocument/2006/relationships/image" Target="../media/image4.png"/><Relationship Id="rId1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0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9" Type="http://schemas.openxmlformats.org/officeDocument/2006/relationships/tags" Target="../tags/tag27.xml"/><Relationship Id="rId18" Type="http://schemas.openxmlformats.org/officeDocument/2006/relationships/tags" Target="../tags/tag26.xml"/><Relationship Id="rId17" Type="http://schemas.openxmlformats.org/officeDocument/2006/relationships/tags" Target="../tags/tag25.xml"/><Relationship Id="rId16" Type="http://schemas.openxmlformats.org/officeDocument/2006/relationships/tags" Target="../tags/tag24.xml"/><Relationship Id="rId15" Type="http://schemas.openxmlformats.org/officeDocument/2006/relationships/tags" Target="../tags/tag23.xml"/><Relationship Id="rId14" Type="http://schemas.openxmlformats.org/officeDocument/2006/relationships/tags" Target="../tags/tag22.xml"/><Relationship Id="rId13" Type="http://schemas.openxmlformats.org/officeDocument/2006/relationships/tags" Target="../tags/tag21.xml"/><Relationship Id="rId12" Type="http://schemas.openxmlformats.org/officeDocument/2006/relationships/tags" Target="../tags/tag2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28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tags" Target="../tags/tag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6000" contrast="-6000"/>
          </a:blip>
          <a:stretch>
            <a:fillRect/>
          </a:stretch>
        </p:blipFill>
        <p:spPr>
          <a:xfrm>
            <a:off x="8527415" y="420370"/>
            <a:ext cx="3664585" cy="306641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6000" contrast="-6000"/>
          </a:blip>
          <a:stretch>
            <a:fillRect/>
          </a:stretch>
        </p:blipFill>
        <p:spPr>
          <a:xfrm>
            <a:off x="0" y="5007610"/>
            <a:ext cx="4229735" cy="1850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0420" y="2472055"/>
            <a:ext cx="10550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4000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BERT算法原理及</a:t>
            </a:r>
            <a:r>
              <a:rPr lang="zh-CN" sz="4000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应用</a:t>
            </a:r>
            <a:endParaRPr lang="zh-CN" sz="4000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924425" y="5653405"/>
            <a:ext cx="2371725" cy="42418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作者：</a:t>
            </a:r>
            <a:r>
              <a:rPr lang="en-US" altLang="zh-CN" dirty="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MIKE</a:t>
            </a:r>
            <a:endParaRPr lang="en-US" altLang="zh-CN" dirty="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 flipV="1">
            <a:off x="-654050" y="1222375"/>
            <a:ext cx="1936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gradFill>
                  <a:gsLst>
                    <a:gs pos="2000">
                      <a:srgbClr val="92AFD1"/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6200000" scaled="0"/>
                </a:gradFill>
                <a:cs typeface="+mn-ea"/>
                <a:sym typeface="+mn-lt"/>
              </a:rPr>
              <a:t>///////////</a:t>
            </a:r>
            <a:endParaRPr lang="en-US" altLang="zh-CN" sz="1600">
              <a:gradFill>
                <a:gsLst>
                  <a:gs pos="2000">
                    <a:srgbClr val="92AFD1"/>
                  </a:gs>
                  <a:gs pos="100000">
                    <a:schemeClr val="bg1">
                      <a:alpha val="100000"/>
                    </a:schemeClr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 flipV="1">
            <a:off x="10963275" y="4705985"/>
            <a:ext cx="1936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gradFill>
                  <a:gsLst>
                    <a:gs pos="2000">
                      <a:srgbClr val="92AFD1"/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6200000" scaled="0"/>
                </a:gradFill>
                <a:cs typeface="+mn-ea"/>
                <a:sym typeface="+mn-lt"/>
              </a:rPr>
              <a:t>///////////</a:t>
            </a:r>
            <a:endParaRPr lang="en-US" altLang="zh-CN" sz="1600">
              <a:gradFill>
                <a:gsLst>
                  <a:gs pos="2000">
                    <a:srgbClr val="92AFD1"/>
                  </a:gs>
                  <a:gs pos="100000">
                    <a:schemeClr val="bg1">
                      <a:alpha val="100000"/>
                    </a:schemeClr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309995" cy="670560"/>
            <a:chOff x="680" y="538"/>
            <a:chExt cx="9937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8881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3</a:t>
              </a:r>
              <a:r>
                <a:rPr lang="zh-CN" altLang="en-US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chemeClr val="tx1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-Encoder</a:t>
              </a:r>
              <a:endParaRPr lang="en-US" altLang="zh-CN" sz="3200" b="1" dirty="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487170" y="2334895"/>
            <a:ext cx="3138805" cy="186880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BERT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Encoder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由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层的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Transfomer Encorder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组成。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60160" y="341630"/>
            <a:ext cx="5038725" cy="625792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548120" y="1804035"/>
            <a:ext cx="2227580" cy="3127375"/>
          </a:xfrm>
          <a:prstGeom prst="rect">
            <a:avLst/>
          </a:prstGeom>
          <a:noFill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61810" y="1880870"/>
            <a:ext cx="1913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BERT Encoder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888480" cy="670560"/>
            <a:chOff x="680" y="538"/>
            <a:chExt cx="10848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79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4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-MLM</a:t>
              </a:r>
              <a:endParaRPr lang="en-US" altLang="zh-CN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850900" y="1165860"/>
            <a:ext cx="5326380" cy="52914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输入：Bert Encoder层的输出，需要预测的词元位置。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中间：一个MLP的结构。默认的形式如右图所示。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输出：序列类别分布张量。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掩码采样方式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：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➢ 每一对句子中随机选择15%位置的词语进行遮盖动作。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➢ 遮盖时80%替换为”&lt;mask&gt;”, 10%替换为随机词元, 10%不变。过程中&lt;CLS&gt; 与 &lt;SEP&gt;不会被替换。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➢ 例如[“&lt;CLS&gt;”, “my”, “dog” , “is”, “cute”, “&lt;SEP&gt;”,“he”, “likes”, “play”,”##ing”, “ &lt;SEP&gt;”] 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变为： [“&lt;CLS&gt;”, “my”, “&lt;mask&gt;” , “is”, “cute”, “&lt;SEP&gt;”,“he”, “likes”, “play”, “&lt;mask&gt;” ,“ &lt;SEP&gt;”]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16065" y="1165860"/>
            <a:ext cx="4614545" cy="5116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7084060" cy="670560"/>
            <a:chOff x="680" y="538"/>
            <a:chExt cx="11156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101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5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-NSP</a:t>
              </a:r>
              <a:endParaRPr lang="en-US" altLang="zh-CN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2360" y="1155700"/>
            <a:ext cx="4673600" cy="52844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输入：Bert Encoder层输出&lt;CLS&gt;位置的张量(也就是序列中的首位)。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中间：一个MLP的结构。默认是一个输出维度为2的，激活函数为Softmax的全连接层。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输出：类别分布张量。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• </a:t>
            </a:r>
            <a:r>
              <a:rPr 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样本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采样：采样时，50%的概率将第二句句子随机替换为段落中的任意一句句子。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58560" y="1570355"/>
            <a:ext cx="4631055" cy="286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7084060" cy="670560"/>
            <a:chOff x="680" y="538"/>
            <a:chExt cx="11156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10100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6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预训练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数据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799715" y="1866265"/>
            <a:ext cx="6774180" cy="19856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）BooksCorpus (800M words) 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）英文维基百科 (2,500M words)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的微调（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1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2360" y="1176020"/>
            <a:ext cx="4495800" cy="52025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• 微调主要是指通过预训练得到的BERT </a:t>
            </a:r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Encoder网络接上各种各样的下游网络进行不同的任务。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• 原论文中有4大类任务，如右图所示：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a) 句子对分类，将经过Encoder层编码后的&lt;CLS&gt;对应位置的向量输入进一个多分类的MLP网络中即可。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b) 单句分类，同上。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c) 根据问题得到答案，输入是一个问题与一段描述组成的句子对。将经过Encoder层编码后的每个词元对应位置的向量输入进3分类的MLP网络，而类别分别是Start(答案的首位)，End(答案的末尾)，Span(其他位置)。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d) 命名实体识别，将经过Encoder层编码后每个词元对应位置的向量输入进一个多分类的MLP网络中即可。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• 除原论文中给出的四大类任务，也可以结合实际场景设计更多的微调任务。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36640" y="1176020"/>
            <a:ext cx="5309870" cy="5201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的微调（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2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6605" y="1238250"/>
            <a:ext cx="6325870" cy="16649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05" y="3298190"/>
            <a:ext cx="3158490" cy="2224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" y="3298825"/>
            <a:ext cx="3065145" cy="22231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2595" y="3298190"/>
            <a:ext cx="2849880" cy="22244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02360" y="1310640"/>
            <a:ext cx="3393440" cy="175323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）GLUE分数达到了80.5%（提升了7.7%）。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）SQuAD v1.1问答测试中F1分数达到了93.2（提升了1.5分）。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）SQuAD v2.0测试中F1分数达到了83.1分（提升了5.1分）。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消融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实验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102360" y="1236980"/>
            <a:ext cx="3393440" cy="212026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预训练目标调整</a:t>
            </a:r>
            <a:endParaRPr lang="zh-CN" altLang="en-US" sz="1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）基于BERTbase模型架构进行消融实验。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）NO NSP：是指不使用下一个句子任务。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）LTR &amp; NSP：是指从左至右的模型，而且不使用NSP任务，这像OpenAI的GPT一样。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）+BiLSTM：是指在微调时在“LTR+No NSP”的顶部增加了一个随机初始化的BiLSTM。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265" y="1147445"/>
            <a:ext cx="5686425" cy="2209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65" y="3862070"/>
            <a:ext cx="5686425" cy="24663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229360" y="3862070"/>
            <a:ext cx="3393440" cy="236855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zh-CN" altLang="en-US" sz="1400"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模型尺寸调整</a:t>
            </a:r>
            <a:endParaRPr lang="zh-CN" altLang="en-US" sz="1400" b="1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1）右图为GLUE任务中5次微调的验证集平均准确率。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zh-CN" altLang="en-US" sz="1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2）BERT为第一篇文章来充分证明，即使在小规模的任务上，模型尺寸增长仍带来性能的快速提升，当然这个前提是模型做了充分的预训练。</a:t>
            </a:r>
            <a:endParaRPr lang="zh-CN" altLang="en-US" sz="1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47620" y="2334260"/>
            <a:ext cx="1944370" cy="2617470"/>
          </a:xfrm>
          <a:custGeom>
            <a:avLst/>
            <a:gdLst>
              <a:gd name="adj" fmla="val 1099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37" h="7449">
                <a:moveTo>
                  <a:pt x="0" y="609"/>
                </a:moveTo>
                <a:lnTo>
                  <a:pt x="0" y="593"/>
                </a:lnTo>
                <a:cubicBezTo>
                  <a:pt x="-10" y="259"/>
                  <a:pt x="327" y="-8"/>
                  <a:pt x="595" y="0"/>
                </a:cubicBezTo>
                <a:lnTo>
                  <a:pt x="609" y="0"/>
                </a:lnTo>
                <a:lnTo>
                  <a:pt x="4928" y="0"/>
                </a:lnTo>
                <a:lnTo>
                  <a:pt x="4944" y="0"/>
                </a:lnTo>
                <a:cubicBezTo>
                  <a:pt x="5278" y="-10"/>
                  <a:pt x="5545" y="327"/>
                  <a:pt x="5537" y="595"/>
                </a:cubicBezTo>
                <a:lnTo>
                  <a:pt x="5537" y="609"/>
                </a:lnTo>
                <a:lnTo>
                  <a:pt x="5537" y="1770"/>
                </a:lnTo>
                <a:lnTo>
                  <a:pt x="5181" y="1770"/>
                </a:lnTo>
                <a:lnTo>
                  <a:pt x="5181" y="875"/>
                </a:lnTo>
                <a:lnTo>
                  <a:pt x="5181" y="863"/>
                </a:lnTo>
                <a:cubicBezTo>
                  <a:pt x="5190" y="600"/>
                  <a:pt x="4925" y="336"/>
                  <a:pt x="4664" y="345"/>
                </a:cubicBezTo>
                <a:lnTo>
                  <a:pt x="4650" y="345"/>
                </a:lnTo>
                <a:lnTo>
                  <a:pt x="887" y="345"/>
                </a:lnTo>
                <a:lnTo>
                  <a:pt x="874" y="345"/>
                </a:lnTo>
                <a:cubicBezTo>
                  <a:pt x="611" y="336"/>
                  <a:pt x="348" y="601"/>
                  <a:pt x="356" y="861"/>
                </a:cubicBezTo>
                <a:lnTo>
                  <a:pt x="356" y="875"/>
                </a:lnTo>
                <a:lnTo>
                  <a:pt x="356" y="1770"/>
                </a:lnTo>
                <a:lnTo>
                  <a:pt x="0" y="1770"/>
                </a:lnTo>
                <a:lnTo>
                  <a:pt x="0" y="609"/>
                </a:lnTo>
                <a:close/>
                <a:moveTo>
                  <a:pt x="5537" y="5681"/>
                </a:moveTo>
                <a:lnTo>
                  <a:pt x="5537" y="6840"/>
                </a:lnTo>
                <a:lnTo>
                  <a:pt x="5537" y="6856"/>
                </a:lnTo>
                <a:cubicBezTo>
                  <a:pt x="5547" y="7190"/>
                  <a:pt x="5210" y="7457"/>
                  <a:pt x="4942" y="7449"/>
                </a:cubicBezTo>
                <a:lnTo>
                  <a:pt x="4928" y="7449"/>
                </a:lnTo>
                <a:lnTo>
                  <a:pt x="609" y="7449"/>
                </a:lnTo>
                <a:lnTo>
                  <a:pt x="593" y="7449"/>
                </a:lnTo>
                <a:cubicBezTo>
                  <a:pt x="259" y="7459"/>
                  <a:pt x="-8" y="7122"/>
                  <a:pt x="0" y="6854"/>
                </a:cubicBezTo>
                <a:lnTo>
                  <a:pt x="0" y="6840"/>
                </a:lnTo>
                <a:lnTo>
                  <a:pt x="0" y="5681"/>
                </a:lnTo>
                <a:lnTo>
                  <a:pt x="356" y="5681"/>
                </a:lnTo>
                <a:lnTo>
                  <a:pt x="356" y="6574"/>
                </a:lnTo>
                <a:lnTo>
                  <a:pt x="356" y="6586"/>
                </a:lnTo>
                <a:cubicBezTo>
                  <a:pt x="347" y="6849"/>
                  <a:pt x="612" y="7113"/>
                  <a:pt x="873" y="7104"/>
                </a:cubicBezTo>
                <a:lnTo>
                  <a:pt x="887" y="7104"/>
                </a:lnTo>
                <a:lnTo>
                  <a:pt x="4650" y="7104"/>
                </a:lnTo>
                <a:lnTo>
                  <a:pt x="4663" y="7104"/>
                </a:lnTo>
                <a:cubicBezTo>
                  <a:pt x="4926" y="7113"/>
                  <a:pt x="5189" y="6848"/>
                  <a:pt x="5181" y="6588"/>
                </a:cubicBezTo>
                <a:lnTo>
                  <a:pt x="5181" y="6574"/>
                </a:lnTo>
                <a:lnTo>
                  <a:pt x="5181" y="5681"/>
                </a:lnTo>
                <a:lnTo>
                  <a:pt x="5537" y="568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6455" y="3235960"/>
            <a:ext cx="2806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三</a:t>
            </a:r>
            <a:endParaRPr lang="zh-CN" altLang="en-US" sz="4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23790" y="3235960"/>
            <a:ext cx="6168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40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典型任务实践</a:t>
            </a:r>
            <a:endParaRPr sz="4000" b="1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三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典型任务实践</a:t>
              </a:r>
              <a:endParaRPr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73455" y="1258570"/>
            <a:ext cx="10245725" cy="38328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p>
            <a:pPr algn="l"/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）句子分类：https://github.com/huggingface/notebooks/blob/main/examples/text_classification.ipynb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）实体识别：https://github.com/huggingface/notebooks/blob/main/examples/token_classification.ipynb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3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）问答：https://github.com/huggingface/notebooks/blob/main/examples/token_classification.ipynb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0845" y="3304540"/>
            <a:ext cx="5547995" cy="30340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1021080"/>
            <a:ext cx="5261610" cy="28727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495" y="4058920"/>
            <a:ext cx="5265420" cy="22790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410845" y="1021080"/>
            <a:ext cx="5547995" cy="207200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）原始数据加载：可以从接口提供的数据加载，也可以从自定义数据加载。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）数据处理：AutoTokenizer提供分词和词编码映射功能，同时生成句子标识和掩码标识。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）构建模型：AutoModelForSequenceClassification构建分类模型网络架构。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algn="l"/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）模型推理：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pipeline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提供抽象级的推理接口。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13" name="椭圆 12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三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典型任务实践</a:t>
              </a:r>
              <a:endParaRPr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5970270" y="1419225"/>
            <a:ext cx="742315" cy="742315"/>
          </a:xfrm>
          <a:prstGeom prst="ellipse">
            <a:avLst/>
          </a:pr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1</a:t>
            </a:r>
            <a:endParaRPr lang="en-US" altLang="zh-CN" sz="3200">
              <a:solidFill>
                <a:srgbClr val="0C0930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6814185" y="1498600"/>
            <a:ext cx="3053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</a:t>
            </a:r>
            <a:r>
              <a:rPr lang="zh-CN" altLang="en-US" sz="3200" b="1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简介</a:t>
            </a:r>
            <a:endParaRPr lang="zh-CN" altLang="en-US" sz="3200" b="1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21" name="椭圆 20"/>
          <p:cNvSpPr/>
          <p:nvPr>
            <p:custDataLst>
              <p:tags r:id="rId3"/>
            </p:custDataLst>
          </p:nvPr>
        </p:nvSpPr>
        <p:spPr>
          <a:xfrm>
            <a:off x="5888355" y="4288155"/>
            <a:ext cx="742315" cy="742315"/>
          </a:xfrm>
          <a:prstGeom prst="ellipse">
            <a:avLst/>
          </a:pr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3</a:t>
            </a:r>
            <a:endParaRPr lang="en-US" altLang="zh-CN" sz="3200">
              <a:solidFill>
                <a:srgbClr val="0C0930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6814185" y="4367530"/>
            <a:ext cx="30530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典型任务</a:t>
            </a:r>
            <a:r>
              <a:rPr lang="zh-CN" altLang="en-US" sz="32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实践</a:t>
            </a:r>
            <a:endParaRPr lang="zh-CN" altLang="en-US" sz="3200" b="1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2496185" y="2092325"/>
            <a:ext cx="2294890" cy="3088005"/>
          </a:xfrm>
          <a:custGeom>
            <a:avLst/>
            <a:gdLst>
              <a:gd name="adj" fmla="val 1099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37" h="7449">
                <a:moveTo>
                  <a:pt x="0" y="609"/>
                </a:moveTo>
                <a:lnTo>
                  <a:pt x="0" y="593"/>
                </a:lnTo>
                <a:cubicBezTo>
                  <a:pt x="-10" y="259"/>
                  <a:pt x="327" y="-8"/>
                  <a:pt x="595" y="0"/>
                </a:cubicBezTo>
                <a:lnTo>
                  <a:pt x="609" y="0"/>
                </a:lnTo>
                <a:lnTo>
                  <a:pt x="4928" y="0"/>
                </a:lnTo>
                <a:lnTo>
                  <a:pt x="4944" y="0"/>
                </a:lnTo>
                <a:cubicBezTo>
                  <a:pt x="5278" y="-10"/>
                  <a:pt x="5545" y="327"/>
                  <a:pt x="5537" y="595"/>
                </a:cubicBezTo>
                <a:lnTo>
                  <a:pt x="5537" y="609"/>
                </a:lnTo>
                <a:lnTo>
                  <a:pt x="5537" y="1770"/>
                </a:lnTo>
                <a:lnTo>
                  <a:pt x="5181" y="1770"/>
                </a:lnTo>
                <a:lnTo>
                  <a:pt x="5181" y="875"/>
                </a:lnTo>
                <a:lnTo>
                  <a:pt x="5181" y="863"/>
                </a:lnTo>
                <a:cubicBezTo>
                  <a:pt x="5190" y="600"/>
                  <a:pt x="4925" y="336"/>
                  <a:pt x="4664" y="345"/>
                </a:cubicBezTo>
                <a:lnTo>
                  <a:pt x="4650" y="345"/>
                </a:lnTo>
                <a:lnTo>
                  <a:pt x="887" y="345"/>
                </a:lnTo>
                <a:lnTo>
                  <a:pt x="874" y="345"/>
                </a:lnTo>
                <a:cubicBezTo>
                  <a:pt x="611" y="336"/>
                  <a:pt x="348" y="601"/>
                  <a:pt x="356" y="861"/>
                </a:cubicBezTo>
                <a:lnTo>
                  <a:pt x="356" y="875"/>
                </a:lnTo>
                <a:lnTo>
                  <a:pt x="356" y="1770"/>
                </a:lnTo>
                <a:lnTo>
                  <a:pt x="0" y="1770"/>
                </a:lnTo>
                <a:lnTo>
                  <a:pt x="0" y="609"/>
                </a:lnTo>
                <a:close/>
                <a:moveTo>
                  <a:pt x="5537" y="5681"/>
                </a:moveTo>
                <a:lnTo>
                  <a:pt x="5537" y="6840"/>
                </a:lnTo>
                <a:lnTo>
                  <a:pt x="5537" y="6856"/>
                </a:lnTo>
                <a:cubicBezTo>
                  <a:pt x="5547" y="7190"/>
                  <a:pt x="5210" y="7457"/>
                  <a:pt x="4942" y="7449"/>
                </a:cubicBezTo>
                <a:lnTo>
                  <a:pt x="4928" y="7449"/>
                </a:lnTo>
                <a:lnTo>
                  <a:pt x="609" y="7449"/>
                </a:lnTo>
                <a:lnTo>
                  <a:pt x="593" y="7449"/>
                </a:lnTo>
                <a:cubicBezTo>
                  <a:pt x="259" y="7459"/>
                  <a:pt x="-8" y="7122"/>
                  <a:pt x="0" y="6854"/>
                </a:cubicBezTo>
                <a:lnTo>
                  <a:pt x="0" y="6840"/>
                </a:lnTo>
                <a:lnTo>
                  <a:pt x="0" y="5681"/>
                </a:lnTo>
                <a:lnTo>
                  <a:pt x="356" y="5681"/>
                </a:lnTo>
                <a:lnTo>
                  <a:pt x="356" y="6574"/>
                </a:lnTo>
                <a:lnTo>
                  <a:pt x="356" y="6586"/>
                </a:lnTo>
                <a:cubicBezTo>
                  <a:pt x="347" y="6849"/>
                  <a:pt x="612" y="7113"/>
                  <a:pt x="873" y="7104"/>
                </a:cubicBezTo>
                <a:lnTo>
                  <a:pt x="887" y="7104"/>
                </a:lnTo>
                <a:lnTo>
                  <a:pt x="4650" y="7104"/>
                </a:lnTo>
                <a:lnTo>
                  <a:pt x="4663" y="7104"/>
                </a:lnTo>
                <a:cubicBezTo>
                  <a:pt x="4926" y="7113"/>
                  <a:pt x="5189" y="6848"/>
                  <a:pt x="5181" y="6588"/>
                </a:cubicBezTo>
                <a:lnTo>
                  <a:pt x="5181" y="6574"/>
                </a:lnTo>
                <a:lnTo>
                  <a:pt x="5181" y="5681"/>
                </a:lnTo>
                <a:lnTo>
                  <a:pt x="5537" y="568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200"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39670" y="3272790"/>
            <a:ext cx="235140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CONTENTS</a:t>
            </a:r>
            <a:endParaRPr lang="zh-CN" altLang="en-US" sz="3200" b="1" dirty="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25" name="TextBox 4"/>
          <p:cNvSpPr txBox="1"/>
          <p:nvPr/>
        </p:nvSpPr>
        <p:spPr>
          <a:xfrm>
            <a:off x="0" y="0"/>
            <a:ext cx="453650" cy="2963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tx1">
                    <a:alpha val="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行业</a:t>
            </a:r>
            <a:r>
              <a:rPr lang="en-US" altLang="zh-CN" sz="3200" dirty="0">
                <a:solidFill>
                  <a:schemeClr val="tx1">
                    <a:alpha val="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PPT</a:t>
            </a:r>
            <a:r>
              <a:rPr lang="zh-CN" altLang="en-US" sz="3200" dirty="0">
                <a:solidFill>
                  <a:schemeClr val="tx1">
                    <a:alpha val="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模板</a:t>
            </a:r>
            <a:r>
              <a:rPr lang="en-US" altLang="zh-CN" sz="3200" dirty="0">
                <a:solidFill>
                  <a:schemeClr val="tx1">
                    <a:alpha val="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http://www.1ppt.com/hangye/</a:t>
            </a:r>
            <a:endParaRPr lang="en-US" altLang="zh-CN" sz="3200" dirty="0">
              <a:solidFill>
                <a:schemeClr val="tx1">
                  <a:alpha val="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6" name="椭圆 5"/>
          <p:cNvSpPr/>
          <p:nvPr>
            <p:custDataLst>
              <p:tags r:id="rId5"/>
            </p:custDataLst>
          </p:nvPr>
        </p:nvSpPr>
        <p:spPr>
          <a:xfrm>
            <a:off x="5888355" y="2853690"/>
            <a:ext cx="742315" cy="742315"/>
          </a:xfrm>
          <a:prstGeom prst="ellipse">
            <a:avLst/>
          </a:pr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2</a:t>
            </a:r>
            <a:endParaRPr lang="en-US" altLang="zh-CN" sz="3200">
              <a:solidFill>
                <a:srgbClr val="0C0930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6807835" y="2933065"/>
            <a:ext cx="39427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</a:t>
            </a:r>
            <a:r>
              <a:rPr lang="zh-CN" altLang="en-US" sz="32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预训练和</a:t>
            </a:r>
            <a:r>
              <a:rPr lang="zh-CN" altLang="en-US" sz="32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微调</a:t>
            </a:r>
            <a:endParaRPr lang="zh-CN" altLang="en-US" sz="3200" b="1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1365" y="3661410"/>
            <a:ext cx="5333365" cy="28587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035" y="784860"/>
            <a:ext cx="5600065" cy="2643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035" y="3665220"/>
            <a:ext cx="5600065" cy="28555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1365" y="1202055"/>
            <a:ext cx="5267325" cy="1934210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对于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BERT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来说，文本相似性任务预分类任务在实现上几乎一样，区别在于，单句分类输入的是一个句子，文本相似性输入的是两个句子。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31800" y="341630"/>
            <a:ext cx="6630035" cy="670560"/>
            <a:chOff x="680" y="538"/>
            <a:chExt cx="10441" cy="1056"/>
          </a:xfrm>
        </p:grpSpPr>
        <p:sp>
          <p:nvSpPr>
            <p:cNvPr id="9" name="椭圆 8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三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36" y="607"/>
              <a:ext cx="938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典型任务实践</a:t>
              </a:r>
              <a:endParaRPr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bright="-6000" contrast="-6000"/>
          </a:blip>
          <a:stretch>
            <a:fillRect/>
          </a:stretch>
        </p:blipFill>
        <p:spPr>
          <a:xfrm>
            <a:off x="8527415" y="420370"/>
            <a:ext cx="3664585" cy="306641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lum bright="-6000" contrast="-6000"/>
          </a:blip>
          <a:stretch>
            <a:fillRect/>
          </a:stretch>
        </p:blipFill>
        <p:spPr>
          <a:xfrm>
            <a:off x="0" y="5007610"/>
            <a:ext cx="4229735" cy="18503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40255" y="2472055"/>
            <a:ext cx="80689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感谢您的观看</a:t>
            </a:r>
            <a:endParaRPr lang="zh-CN" altLang="en-US" sz="4000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 rot="16200000" flipV="1">
            <a:off x="-654050" y="1222375"/>
            <a:ext cx="1936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gradFill>
                  <a:gsLst>
                    <a:gs pos="2000">
                      <a:srgbClr val="92AFD1"/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6200000" scaled="0"/>
                </a:gradFill>
                <a:cs typeface="+mn-ea"/>
                <a:sym typeface="+mn-lt"/>
              </a:rPr>
              <a:t>///////////</a:t>
            </a:r>
            <a:endParaRPr lang="en-US" altLang="zh-CN" sz="1600">
              <a:gradFill>
                <a:gsLst>
                  <a:gs pos="2000">
                    <a:srgbClr val="92AFD1"/>
                  </a:gs>
                  <a:gs pos="100000">
                    <a:schemeClr val="bg1">
                      <a:alpha val="100000"/>
                    </a:schemeClr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 flipV="1">
            <a:off x="10963275" y="4705985"/>
            <a:ext cx="19361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>
                <a:gradFill>
                  <a:gsLst>
                    <a:gs pos="2000">
                      <a:srgbClr val="92AFD1"/>
                    </a:gs>
                    <a:gs pos="100000">
                      <a:schemeClr val="bg1">
                        <a:alpha val="100000"/>
                      </a:schemeClr>
                    </a:gs>
                  </a:gsLst>
                  <a:lin ang="16200000" scaled="0"/>
                </a:gradFill>
                <a:cs typeface="+mn-ea"/>
                <a:sym typeface="+mn-lt"/>
              </a:rPr>
              <a:t>///////////</a:t>
            </a:r>
            <a:endParaRPr lang="en-US" altLang="zh-CN" sz="1600">
              <a:gradFill>
                <a:gsLst>
                  <a:gs pos="2000">
                    <a:srgbClr val="92AFD1"/>
                  </a:gs>
                  <a:gs pos="100000">
                    <a:schemeClr val="bg1">
                      <a:alpha val="100000"/>
                    </a:schemeClr>
                  </a:gs>
                </a:gsLst>
                <a:lin ang="16200000" scaled="0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47620" y="2334260"/>
            <a:ext cx="1944370" cy="2617470"/>
          </a:xfrm>
          <a:custGeom>
            <a:avLst/>
            <a:gdLst>
              <a:gd name="adj" fmla="val 1099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37" h="7449">
                <a:moveTo>
                  <a:pt x="0" y="609"/>
                </a:moveTo>
                <a:lnTo>
                  <a:pt x="0" y="593"/>
                </a:lnTo>
                <a:cubicBezTo>
                  <a:pt x="-10" y="259"/>
                  <a:pt x="327" y="-8"/>
                  <a:pt x="595" y="0"/>
                </a:cubicBezTo>
                <a:lnTo>
                  <a:pt x="609" y="0"/>
                </a:lnTo>
                <a:lnTo>
                  <a:pt x="4928" y="0"/>
                </a:lnTo>
                <a:lnTo>
                  <a:pt x="4944" y="0"/>
                </a:lnTo>
                <a:cubicBezTo>
                  <a:pt x="5278" y="-10"/>
                  <a:pt x="5545" y="327"/>
                  <a:pt x="5537" y="595"/>
                </a:cubicBezTo>
                <a:lnTo>
                  <a:pt x="5537" y="609"/>
                </a:lnTo>
                <a:lnTo>
                  <a:pt x="5537" y="1770"/>
                </a:lnTo>
                <a:lnTo>
                  <a:pt x="5181" y="1770"/>
                </a:lnTo>
                <a:lnTo>
                  <a:pt x="5181" y="875"/>
                </a:lnTo>
                <a:lnTo>
                  <a:pt x="5181" y="863"/>
                </a:lnTo>
                <a:cubicBezTo>
                  <a:pt x="5190" y="600"/>
                  <a:pt x="4925" y="336"/>
                  <a:pt x="4664" y="345"/>
                </a:cubicBezTo>
                <a:lnTo>
                  <a:pt x="4650" y="345"/>
                </a:lnTo>
                <a:lnTo>
                  <a:pt x="887" y="345"/>
                </a:lnTo>
                <a:lnTo>
                  <a:pt x="874" y="345"/>
                </a:lnTo>
                <a:cubicBezTo>
                  <a:pt x="611" y="336"/>
                  <a:pt x="348" y="601"/>
                  <a:pt x="356" y="861"/>
                </a:cubicBezTo>
                <a:lnTo>
                  <a:pt x="356" y="875"/>
                </a:lnTo>
                <a:lnTo>
                  <a:pt x="356" y="1770"/>
                </a:lnTo>
                <a:lnTo>
                  <a:pt x="0" y="1770"/>
                </a:lnTo>
                <a:lnTo>
                  <a:pt x="0" y="609"/>
                </a:lnTo>
                <a:close/>
                <a:moveTo>
                  <a:pt x="5537" y="5681"/>
                </a:moveTo>
                <a:lnTo>
                  <a:pt x="5537" y="6840"/>
                </a:lnTo>
                <a:lnTo>
                  <a:pt x="5537" y="6856"/>
                </a:lnTo>
                <a:cubicBezTo>
                  <a:pt x="5547" y="7190"/>
                  <a:pt x="5210" y="7457"/>
                  <a:pt x="4942" y="7449"/>
                </a:cubicBezTo>
                <a:lnTo>
                  <a:pt x="4928" y="7449"/>
                </a:lnTo>
                <a:lnTo>
                  <a:pt x="609" y="7449"/>
                </a:lnTo>
                <a:lnTo>
                  <a:pt x="593" y="7449"/>
                </a:lnTo>
                <a:cubicBezTo>
                  <a:pt x="259" y="7459"/>
                  <a:pt x="-8" y="7122"/>
                  <a:pt x="0" y="6854"/>
                </a:cubicBezTo>
                <a:lnTo>
                  <a:pt x="0" y="6840"/>
                </a:lnTo>
                <a:lnTo>
                  <a:pt x="0" y="5681"/>
                </a:lnTo>
                <a:lnTo>
                  <a:pt x="356" y="5681"/>
                </a:lnTo>
                <a:lnTo>
                  <a:pt x="356" y="6574"/>
                </a:lnTo>
                <a:lnTo>
                  <a:pt x="356" y="6586"/>
                </a:lnTo>
                <a:cubicBezTo>
                  <a:pt x="347" y="6849"/>
                  <a:pt x="612" y="7113"/>
                  <a:pt x="873" y="7104"/>
                </a:cubicBezTo>
                <a:lnTo>
                  <a:pt x="887" y="7104"/>
                </a:lnTo>
                <a:lnTo>
                  <a:pt x="4650" y="7104"/>
                </a:lnTo>
                <a:lnTo>
                  <a:pt x="4663" y="7104"/>
                </a:lnTo>
                <a:cubicBezTo>
                  <a:pt x="4926" y="7113"/>
                  <a:pt x="5189" y="6848"/>
                  <a:pt x="5181" y="6588"/>
                </a:cubicBezTo>
                <a:lnTo>
                  <a:pt x="5181" y="6574"/>
                </a:lnTo>
                <a:lnTo>
                  <a:pt x="5181" y="5681"/>
                </a:lnTo>
                <a:lnTo>
                  <a:pt x="5537" y="568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6455" y="3343910"/>
            <a:ext cx="2806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一</a:t>
            </a:r>
            <a:endParaRPr lang="zh-CN" altLang="en-US" sz="4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74945" y="3343910"/>
            <a:ext cx="58578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</a:t>
            </a:r>
            <a:r>
              <a:rPr lang="zh-CN" altLang="en-US" sz="4000" b="1" dirty="0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简介</a:t>
            </a:r>
            <a:endParaRPr lang="zh-CN" altLang="en-US" sz="4000" b="1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4502150" cy="670560"/>
            <a:chOff x="680" y="538"/>
            <a:chExt cx="7090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一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6034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大模型发展历史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右箭头 2"/>
          <p:cNvSpPr/>
          <p:nvPr>
            <p:custDataLst>
              <p:tags r:id="rId1"/>
            </p:custDataLst>
          </p:nvPr>
        </p:nvSpPr>
        <p:spPr>
          <a:xfrm>
            <a:off x="1243965" y="3064510"/>
            <a:ext cx="10304145" cy="441960"/>
          </a:xfrm>
          <a:prstGeom prst="rightArrow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1224915" y="4150360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Transformer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06/2017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2172970" y="3395980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3598545" y="2404745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5"/>
            </p:custDataLst>
          </p:nvPr>
        </p:nvSpPr>
        <p:spPr>
          <a:xfrm>
            <a:off x="2708910" y="1717675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GPT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06/2018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>
            <p:custDataLst>
              <p:tags r:id="rId6"/>
            </p:custDataLst>
          </p:nvPr>
        </p:nvSpPr>
        <p:spPr>
          <a:xfrm>
            <a:off x="3493135" y="4150360"/>
            <a:ext cx="1897380" cy="733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BERT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10/2018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>
            <p:custDataLst>
              <p:tags r:id="rId7"/>
            </p:custDataLst>
          </p:nvPr>
        </p:nvSpPr>
        <p:spPr>
          <a:xfrm>
            <a:off x="4462780" y="3395980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5995035" y="2404745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5105400" y="1717675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GPT-2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02/2019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>
            <p:custDataLst>
              <p:tags r:id="rId10"/>
            </p:custDataLst>
          </p:nvPr>
        </p:nvSpPr>
        <p:spPr>
          <a:xfrm>
            <a:off x="6144260" y="4150360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GPT-3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05/2020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11"/>
            </p:custDataLst>
          </p:nvPr>
        </p:nvSpPr>
        <p:spPr>
          <a:xfrm>
            <a:off x="7113905" y="3395980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8448675" y="2404745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7559040" y="1717675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InstructGPT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03/2022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8458835" y="4150360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ChatGPT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11/2022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5"/>
            </p:custDataLst>
          </p:nvPr>
        </p:nvSpPr>
        <p:spPr>
          <a:xfrm>
            <a:off x="9428480" y="3395980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10794365" y="2404745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7"/>
            </p:custDataLst>
          </p:nvPr>
        </p:nvSpPr>
        <p:spPr>
          <a:xfrm>
            <a:off x="9904730" y="1717675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GPT-4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03/2023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18"/>
            </p:custDataLst>
          </p:nvPr>
        </p:nvSpPr>
        <p:spPr>
          <a:xfrm>
            <a:off x="1403985" y="2404745"/>
            <a:ext cx="118745" cy="754380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>
            <p:custDataLst>
              <p:tags r:id="rId19"/>
            </p:custDataLst>
          </p:nvPr>
        </p:nvSpPr>
        <p:spPr>
          <a:xfrm>
            <a:off x="514350" y="1717675"/>
            <a:ext cx="1897380" cy="733425"/>
          </a:xfrm>
          <a:prstGeom prst="rect">
            <a:avLst/>
          </a:prstGeom>
          <a:solidFill>
            <a:srgbClr val="618AC0"/>
          </a:solidFill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Self-attention</a:t>
            </a:r>
            <a:endParaRPr lang="en-US" altLang="zh-CN">
              <a:solidFill>
                <a:schemeClr val="tx1"/>
              </a:solidFill>
            </a:endParaRPr>
          </a:p>
          <a:p>
            <a:pPr algn="ctr"/>
            <a:r>
              <a:rPr lang="en-US" altLang="zh-CN">
                <a:solidFill>
                  <a:schemeClr val="tx1"/>
                </a:solidFill>
              </a:rPr>
              <a:t>2014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9780" y="5403850"/>
            <a:ext cx="7108825" cy="64516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如今，</a:t>
            </a:r>
            <a:r>
              <a:rPr lang="en-US" altLang="zh-CN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BERT</a:t>
            </a:r>
            <a:r>
              <a:rPr lang="zh-CN" altLang="en-US" sz="18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在计算资源有限情况下，在需要上下文理解情况下的任务上仍然表现出色。</a:t>
            </a:r>
            <a:endParaRPr lang="zh-CN" altLang="en-US" sz="18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Oval 438"/>
          <p:cNvSpPr/>
          <p:nvPr/>
        </p:nvSpPr>
        <p:spPr>
          <a:xfrm>
            <a:off x="5501640" y="3319145"/>
            <a:ext cx="1334135" cy="1230630"/>
          </a:xfrm>
          <a:prstGeom prst="ellipse">
            <a:avLst/>
          </a:prstGeom>
          <a:solidFill>
            <a:srgbClr val="618A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BERT</a:t>
            </a:r>
            <a:endParaRPr lang="en-US" altLang="zh-CN" sz="16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5404485" y="3319145"/>
            <a:ext cx="1529080" cy="1268095"/>
          </a:xfrm>
          <a:custGeom>
            <a:avLst/>
            <a:gdLst>
              <a:gd name="connsiteX0" fmla="*/ 2220116 w 3718417"/>
              <a:gd name="connsiteY0" fmla="*/ 3322706 h 3333718"/>
              <a:gd name="connsiteX1" fmla="*/ 2229456 w 3718417"/>
              <a:gd name="connsiteY1" fmla="*/ 3325496 h 3333718"/>
              <a:gd name="connsiteX2" fmla="*/ 2239019 w 3718417"/>
              <a:gd name="connsiteY2" fmla="*/ 3326422 h 3333718"/>
              <a:gd name="connsiteX3" fmla="*/ 2148519 w 3718417"/>
              <a:gd name="connsiteY3" fmla="*/ 3300859 h 3333718"/>
              <a:gd name="connsiteX4" fmla="*/ 2150572 w 3718417"/>
              <a:gd name="connsiteY4" fmla="*/ 3301928 h 3333718"/>
              <a:gd name="connsiteX5" fmla="*/ 2152187 w 3718417"/>
              <a:gd name="connsiteY5" fmla="*/ 3302411 h 3333718"/>
              <a:gd name="connsiteX6" fmla="*/ 2150723 w 3718417"/>
              <a:gd name="connsiteY6" fmla="*/ 3301921 h 3333718"/>
              <a:gd name="connsiteX7" fmla="*/ 605489 w 3718417"/>
              <a:gd name="connsiteY7" fmla="*/ 2808370 h 3333718"/>
              <a:gd name="connsiteX8" fmla="*/ 607509 w 3718417"/>
              <a:gd name="connsiteY8" fmla="*/ 2816829 h 3333718"/>
              <a:gd name="connsiteX9" fmla="*/ 611079 w 3718417"/>
              <a:gd name="connsiteY9" fmla="*/ 2824608 h 3333718"/>
              <a:gd name="connsiteX10" fmla="*/ 387093 w 3718417"/>
              <a:gd name="connsiteY10" fmla="*/ 1050636 h 3333718"/>
              <a:gd name="connsiteX11" fmla="*/ 364822 w 3718417"/>
              <a:gd name="connsiteY11" fmla="*/ 1059435 h 3333718"/>
              <a:gd name="connsiteX12" fmla="*/ 350342 w 3718417"/>
              <a:gd name="connsiteY12" fmla="*/ 1068569 h 3333718"/>
              <a:gd name="connsiteX13" fmla="*/ 387093 w 3718417"/>
              <a:gd name="connsiteY13" fmla="*/ 1052706 h 3333718"/>
              <a:gd name="connsiteX14" fmla="*/ 1741327 w 3718417"/>
              <a:gd name="connsiteY14" fmla="*/ 169961 h 3333718"/>
              <a:gd name="connsiteX15" fmla="*/ 1767645 w 3718417"/>
              <a:gd name="connsiteY15" fmla="*/ 202645 h 3333718"/>
              <a:gd name="connsiteX16" fmla="*/ 2236920 w 3718417"/>
              <a:gd name="connsiteY16" fmla="*/ 1013228 h 3333718"/>
              <a:gd name="connsiteX17" fmla="*/ 2147597 w 3718417"/>
              <a:gd name="connsiteY17" fmla="*/ 1013228 h 3333718"/>
              <a:gd name="connsiteX18" fmla="*/ 2141566 w 3718417"/>
              <a:gd name="connsiteY18" fmla="*/ 1013228 h 3333718"/>
              <a:gd name="connsiteX19" fmla="*/ 2114114 w 3718417"/>
              <a:gd name="connsiteY19" fmla="*/ 965809 h 3333718"/>
              <a:gd name="connsiteX20" fmla="*/ 1773702 w 3718417"/>
              <a:gd name="connsiteY20" fmla="*/ 377813 h 3333718"/>
              <a:gd name="connsiteX21" fmla="*/ 1453461 w 3718417"/>
              <a:gd name="connsiteY21" fmla="*/ 199410 h 3333718"/>
              <a:gd name="connsiteX22" fmla="*/ 1201669 w 3718417"/>
              <a:gd name="connsiteY22" fmla="*/ 199410 h 3333718"/>
              <a:gd name="connsiteX23" fmla="*/ 908319 w 3718417"/>
              <a:gd name="connsiteY23" fmla="*/ 368037 h 3333718"/>
              <a:gd name="connsiteX24" fmla="*/ 553523 w 3718417"/>
              <a:gd name="connsiteY24" fmla="*/ 983387 h 3333718"/>
              <a:gd name="connsiteX25" fmla="*/ 535616 w 3718417"/>
              <a:gd name="connsiteY25" fmla="*/ 1014444 h 3333718"/>
              <a:gd name="connsiteX26" fmla="*/ 526793 w 3718417"/>
              <a:gd name="connsiteY26" fmla="*/ 1015882 h 3333718"/>
              <a:gd name="connsiteX27" fmla="*/ 526793 w 3718417"/>
              <a:gd name="connsiteY27" fmla="*/ 1016112 h 3333718"/>
              <a:gd name="connsiteX28" fmla="*/ 542891 w 3718417"/>
              <a:gd name="connsiteY28" fmla="*/ 1013487 h 3333718"/>
              <a:gd name="connsiteX29" fmla="*/ 1481497 w 3718417"/>
              <a:gd name="connsiteY29" fmla="*/ 1013487 h 3333718"/>
              <a:gd name="connsiteX30" fmla="*/ 1436832 w 3718417"/>
              <a:gd name="connsiteY30" fmla="*/ 1090676 h 3333718"/>
              <a:gd name="connsiteX31" fmla="*/ 1436268 w 3718417"/>
              <a:gd name="connsiteY31" fmla="*/ 1091651 h 3333718"/>
              <a:gd name="connsiteX32" fmla="*/ 1376333 w 3718417"/>
              <a:gd name="connsiteY32" fmla="*/ 1091651 h 3333718"/>
              <a:gd name="connsiteX33" fmla="*/ 695468 w 3718417"/>
              <a:gd name="connsiteY33" fmla="*/ 1091651 h 3333718"/>
              <a:gd name="connsiteX34" fmla="*/ 382543 w 3718417"/>
              <a:gd name="connsiteY34" fmla="*/ 1279931 h 3333718"/>
              <a:gd name="connsiteX35" fmla="*/ 257862 w 3718417"/>
              <a:gd name="connsiteY35" fmla="*/ 1497554 h 3333718"/>
              <a:gd name="connsiteX36" fmla="*/ 257862 w 3718417"/>
              <a:gd name="connsiteY36" fmla="*/ 1834990 h 3333718"/>
              <a:gd name="connsiteX37" fmla="*/ 612679 w 3718417"/>
              <a:gd name="connsiteY37" fmla="*/ 2450674 h 3333718"/>
              <a:gd name="connsiteX38" fmla="*/ 631939 w 3718417"/>
              <a:gd name="connsiteY38" fmla="*/ 2484094 h 3333718"/>
              <a:gd name="connsiteX39" fmla="*/ 626190 w 3718417"/>
              <a:gd name="connsiteY39" fmla="*/ 2499364 h 3333718"/>
              <a:gd name="connsiteX40" fmla="*/ 626658 w 3718417"/>
              <a:gd name="connsiteY40" fmla="*/ 2499637 h 3333718"/>
              <a:gd name="connsiteX41" fmla="*/ 634776 w 3718417"/>
              <a:gd name="connsiteY41" fmla="*/ 2478064 h 3333718"/>
              <a:gd name="connsiteX42" fmla="*/ 1103944 w 3718417"/>
              <a:gd name="connsiteY42" fmla="*/ 1666859 h 3333718"/>
              <a:gd name="connsiteX43" fmla="*/ 1129700 w 3718417"/>
              <a:gd name="connsiteY43" fmla="*/ 1711624 h 3333718"/>
              <a:gd name="connsiteX44" fmla="*/ 1146561 w 3718417"/>
              <a:gd name="connsiteY44" fmla="*/ 1740930 h 3333718"/>
              <a:gd name="connsiteX45" fmla="*/ 1116696 w 3718417"/>
              <a:gd name="connsiteY45" fmla="*/ 1792569 h 3333718"/>
              <a:gd name="connsiteX46" fmla="*/ 776361 w 3718417"/>
              <a:gd name="connsiteY46" fmla="*/ 2381018 h 3333718"/>
              <a:gd name="connsiteX47" fmla="*/ 783693 w 3718417"/>
              <a:gd name="connsiteY47" fmla="*/ 2747879 h 3333718"/>
              <a:gd name="connsiteX48" fmla="*/ 908339 w 3718417"/>
              <a:gd name="connsiteY48" fmla="*/ 2965551 h 3333718"/>
              <a:gd name="connsiteX49" fmla="*/ 1201621 w 3718417"/>
              <a:gd name="connsiteY49" fmla="*/ 3134307 h 3333718"/>
              <a:gd name="connsiteX50" fmla="*/ 1912701 w 3718417"/>
              <a:gd name="connsiteY50" fmla="*/ 3134307 h 3333718"/>
              <a:gd name="connsiteX51" fmla="*/ 1948402 w 3718417"/>
              <a:gd name="connsiteY51" fmla="*/ 3134307 h 3333718"/>
              <a:gd name="connsiteX52" fmla="*/ 1953487 w 3718417"/>
              <a:gd name="connsiteY52" fmla="*/ 3140395 h 3333718"/>
              <a:gd name="connsiteX53" fmla="*/ 1953624 w 3718417"/>
              <a:gd name="connsiteY53" fmla="*/ 3140395 h 3333718"/>
              <a:gd name="connsiteX54" fmla="*/ 1947996 w 3718417"/>
              <a:gd name="connsiteY54" fmla="*/ 3133657 h 3333718"/>
              <a:gd name="connsiteX55" fmla="*/ 1481498 w 3718417"/>
              <a:gd name="connsiteY55" fmla="*/ 2322300 h 3333718"/>
              <a:gd name="connsiteX56" fmla="*/ 1533105 w 3718417"/>
              <a:gd name="connsiteY56" fmla="*/ 2322300 h 3333718"/>
              <a:gd name="connsiteX57" fmla="*/ 1566872 w 3718417"/>
              <a:gd name="connsiteY57" fmla="*/ 2322300 h 3333718"/>
              <a:gd name="connsiteX58" fmla="*/ 1594079 w 3718417"/>
              <a:gd name="connsiteY58" fmla="*/ 2369622 h 3333718"/>
              <a:gd name="connsiteX59" fmla="*/ 1932477 w 3718417"/>
              <a:gd name="connsiteY59" fmla="*/ 2958180 h 3333718"/>
              <a:gd name="connsiteX60" fmla="*/ 2255163 w 3718417"/>
              <a:gd name="connsiteY60" fmla="*/ 3134306 h 3333718"/>
              <a:gd name="connsiteX61" fmla="*/ 2504510 w 3718417"/>
              <a:gd name="connsiteY61" fmla="*/ 3134306 h 3333718"/>
              <a:gd name="connsiteX62" fmla="*/ 2797861 w 3718417"/>
              <a:gd name="connsiteY62" fmla="*/ 2965518 h 3333718"/>
              <a:gd name="connsiteX63" fmla="*/ 3154307 w 3718417"/>
              <a:gd name="connsiteY63" fmla="*/ 2349580 h 3333718"/>
              <a:gd name="connsiteX64" fmla="*/ 3169935 w 3718417"/>
              <a:gd name="connsiteY64" fmla="*/ 2322576 h 3333718"/>
              <a:gd name="connsiteX65" fmla="*/ 3158127 w 3718417"/>
              <a:gd name="connsiteY65" fmla="*/ 2322576 h 3333718"/>
              <a:gd name="connsiteX66" fmla="*/ 2236921 w 3718417"/>
              <a:gd name="connsiteY66" fmla="*/ 2322576 h 3333718"/>
              <a:gd name="connsiteX67" fmla="*/ 2281438 w 3718417"/>
              <a:gd name="connsiteY67" fmla="*/ 2245210 h 3333718"/>
              <a:gd name="connsiteX68" fmla="*/ 2282060 w 3718417"/>
              <a:gd name="connsiteY68" fmla="*/ 2244129 h 3333718"/>
              <a:gd name="connsiteX69" fmla="*/ 2331859 w 3718417"/>
              <a:gd name="connsiteY69" fmla="*/ 2244129 h 3333718"/>
              <a:gd name="connsiteX70" fmla="*/ 3010710 w 3718417"/>
              <a:gd name="connsiteY70" fmla="*/ 2244129 h 3333718"/>
              <a:gd name="connsiteX71" fmla="*/ 3326080 w 3718417"/>
              <a:gd name="connsiteY71" fmla="*/ 2053330 h 3333718"/>
              <a:gd name="connsiteX72" fmla="*/ 3450761 w 3718417"/>
              <a:gd name="connsiteY72" fmla="*/ 1835622 h 3333718"/>
              <a:gd name="connsiteX73" fmla="*/ 3450761 w 3718417"/>
              <a:gd name="connsiteY73" fmla="*/ 1498051 h 3333718"/>
              <a:gd name="connsiteX74" fmla="*/ 3095945 w 3718417"/>
              <a:gd name="connsiteY74" fmla="*/ 882125 h 3333718"/>
              <a:gd name="connsiteX75" fmla="*/ 3080988 w 3718417"/>
              <a:gd name="connsiteY75" fmla="*/ 856164 h 3333718"/>
              <a:gd name="connsiteX76" fmla="*/ 3080371 w 3718417"/>
              <a:gd name="connsiteY76" fmla="*/ 857238 h 3333718"/>
              <a:gd name="connsiteX77" fmla="*/ 2614775 w 3718417"/>
              <a:gd name="connsiteY77" fmla="*/ 1666859 h 3333718"/>
              <a:gd name="connsiteX78" fmla="*/ 2570112 w 3718417"/>
              <a:gd name="connsiteY78" fmla="*/ 1589653 h 3333718"/>
              <a:gd name="connsiteX79" fmla="*/ 2566990 w 3718417"/>
              <a:gd name="connsiteY79" fmla="*/ 1584256 h 3333718"/>
              <a:gd name="connsiteX80" fmla="*/ 2591781 w 3718417"/>
              <a:gd name="connsiteY80" fmla="*/ 1541150 h 3333718"/>
              <a:gd name="connsiteX81" fmla="*/ 2930185 w 3718417"/>
              <a:gd name="connsiteY81" fmla="*/ 952700 h 3333718"/>
              <a:gd name="connsiteX82" fmla="*/ 2925296 w 3718417"/>
              <a:gd name="connsiteY82" fmla="*/ 585839 h 3333718"/>
              <a:gd name="connsiteX83" fmla="*/ 2798175 w 3718417"/>
              <a:gd name="connsiteY83" fmla="*/ 368166 h 3333718"/>
              <a:gd name="connsiteX84" fmla="*/ 2504820 w 3718417"/>
              <a:gd name="connsiteY84" fmla="*/ 199410 h 3333718"/>
              <a:gd name="connsiteX85" fmla="*/ 1795215 w 3718417"/>
              <a:gd name="connsiteY85" fmla="*/ 199410 h 3333718"/>
              <a:gd name="connsiteX86" fmla="*/ 1765114 w 3718417"/>
              <a:gd name="connsiteY86" fmla="*/ 199410 h 3333718"/>
              <a:gd name="connsiteX87" fmla="*/ 1741419 w 3718417"/>
              <a:gd name="connsiteY87" fmla="*/ 169961 h 3333718"/>
              <a:gd name="connsiteX88" fmla="*/ 1117878 w 3718417"/>
              <a:gd name="connsiteY88" fmla="*/ 0 h 3333718"/>
              <a:gd name="connsiteX89" fmla="*/ 1403886 w 3718417"/>
              <a:gd name="connsiteY89" fmla="*/ 0 h 3333718"/>
              <a:gd name="connsiteX90" fmla="*/ 1404464 w 3718417"/>
              <a:gd name="connsiteY90" fmla="*/ 37 h 3333718"/>
              <a:gd name="connsiteX91" fmla="*/ 1404079 w 3718417"/>
              <a:gd name="connsiteY91" fmla="*/ 0 h 3333718"/>
              <a:gd name="connsiteX92" fmla="*/ 1422736 w 3718417"/>
              <a:gd name="connsiteY92" fmla="*/ 0 h 3333718"/>
              <a:gd name="connsiteX93" fmla="*/ 1425318 w 3718417"/>
              <a:gd name="connsiteY93" fmla="*/ 0 h 3333718"/>
              <a:gd name="connsiteX94" fmla="*/ 1440518 w 3718417"/>
              <a:gd name="connsiteY94" fmla="*/ 0 h 3333718"/>
              <a:gd name="connsiteX95" fmla="*/ 1792082 w 3718417"/>
              <a:gd name="connsiteY95" fmla="*/ 0 h 3333718"/>
              <a:gd name="connsiteX96" fmla="*/ 1859208 w 3718417"/>
              <a:gd name="connsiteY96" fmla="*/ 0 h 3333718"/>
              <a:gd name="connsiteX97" fmla="*/ 1907813 w 3718417"/>
              <a:gd name="connsiteY97" fmla="*/ 0 h 3333718"/>
              <a:gd name="connsiteX98" fmla="*/ 2598114 w 3718417"/>
              <a:gd name="connsiteY98" fmla="*/ 0 h 3333718"/>
              <a:gd name="connsiteX99" fmla="*/ 2931333 w 3718417"/>
              <a:gd name="connsiteY99" fmla="*/ 191689 h 3333718"/>
              <a:gd name="connsiteX100" fmla="*/ 3075728 w 3718417"/>
              <a:gd name="connsiteY100" fmla="*/ 438939 h 3333718"/>
              <a:gd name="connsiteX101" fmla="*/ 3075821 w 3718417"/>
              <a:gd name="connsiteY101" fmla="*/ 439169 h 3333718"/>
              <a:gd name="connsiteX102" fmla="*/ 3076722 w 3718417"/>
              <a:gd name="connsiteY102" fmla="*/ 440733 h 3333718"/>
              <a:gd name="connsiteX103" fmla="*/ 3672598 w 3718417"/>
              <a:gd name="connsiteY103" fmla="*/ 1475114 h 3333718"/>
              <a:gd name="connsiteX104" fmla="*/ 3672598 w 3718417"/>
              <a:gd name="connsiteY104" fmla="*/ 1858555 h 3333718"/>
              <a:gd name="connsiteX105" fmla="*/ 3530975 w 3718417"/>
              <a:gd name="connsiteY105" fmla="*/ 2105847 h 3333718"/>
              <a:gd name="connsiteX106" fmla="*/ 3529433 w 3718417"/>
              <a:gd name="connsiteY106" fmla="*/ 2107860 h 3333718"/>
              <a:gd name="connsiteX107" fmla="*/ 3521388 w 3718417"/>
              <a:gd name="connsiteY107" fmla="*/ 2121762 h 3333718"/>
              <a:gd name="connsiteX108" fmla="*/ 2930976 w 3718417"/>
              <a:gd name="connsiteY108" fmla="*/ 3141993 h 3333718"/>
              <a:gd name="connsiteX109" fmla="*/ 2597762 w 3718417"/>
              <a:gd name="connsiteY109" fmla="*/ 3333717 h 3333718"/>
              <a:gd name="connsiteX110" fmla="*/ 2314531 w 3718417"/>
              <a:gd name="connsiteY110" fmla="*/ 3333717 h 3333718"/>
              <a:gd name="connsiteX111" fmla="*/ 2313937 w 3718417"/>
              <a:gd name="connsiteY111" fmla="*/ 3333679 h 3333718"/>
              <a:gd name="connsiteX112" fmla="*/ 2314342 w 3718417"/>
              <a:gd name="connsiteY112" fmla="*/ 3333718 h 3333718"/>
              <a:gd name="connsiteX113" fmla="*/ 1117825 w 3718417"/>
              <a:gd name="connsiteY113" fmla="*/ 3333718 h 3333718"/>
              <a:gd name="connsiteX114" fmla="*/ 784688 w 3718417"/>
              <a:gd name="connsiteY114" fmla="*/ 3142029 h 3333718"/>
              <a:gd name="connsiteX115" fmla="*/ 643105 w 3718417"/>
              <a:gd name="connsiteY115" fmla="*/ 2894779 h 3333718"/>
              <a:gd name="connsiteX116" fmla="*/ 641174 w 3718417"/>
              <a:gd name="connsiteY116" fmla="*/ 2890908 h 3333718"/>
              <a:gd name="connsiteX117" fmla="*/ 633532 w 3718417"/>
              <a:gd name="connsiteY117" fmla="*/ 2877648 h 3333718"/>
              <a:gd name="connsiteX118" fmla="*/ 45819 w 3718417"/>
              <a:gd name="connsiteY118" fmla="*/ 1857838 h 3333718"/>
              <a:gd name="connsiteX119" fmla="*/ 45819 w 3718417"/>
              <a:gd name="connsiteY119" fmla="*/ 1474548 h 3333718"/>
              <a:gd name="connsiteX120" fmla="*/ 187443 w 3718417"/>
              <a:gd name="connsiteY120" fmla="*/ 1227352 h 3333718"/>
              <a:gd name="connsiteX121" fmla="*/ 224110 w 3718417"/>
              <a:gd name="connsiteY121" fmla="*/ 1179726 h 3333718"/>
              <a:gd name="connsiteX122" fmla="*/ 223890 w 3718417"/>
              <a:gd name="connsiteY122" fmla="*/ 1176708 h 3333718"/>
              <a:gd name="connsiteX123" fmla="*/ 187657 w 3718417"/>
              <a:gd name="connsiteY123" fmla="*/ 1226977 h 3333718"/>
              <a:gd name="connsiteX124" fmla="*/ 219140 w 3718417"/>
              <a:gd name="connsiteY124" fmla="*/ 1172374 h 3333718"/>
              <a:gd name="connsiteX125" fmla="*/ 231820 w 3718417"/>
              <a:gd name="connsiteY125" fmla="*/ 1150382 h 3333718"/>
              <a:gd name="connsiteX126" fmla="*/ 233210 w 3718417"/>
              <a:gd name="connsiteY126" fmla="*/ 1145790 h 3333718"/>
              <a:gd name="connsiteX127" fmla="*/ 241032 w 3718417"/>
              <a:gd name="connsiteY127" fmla="*/ 1134405 h 3333718"/>
              <a:gd name="connsiteX128" fmla="*/ 262283 w 3718417"/>
              <a:gd name="connsiteY128" fmla="*/ 1097548 h 3333718"/>
              <a:gd name="connsiteX129" fmla="*/ 784665 w 3718417"/>
              <a:gd name="connsiteY129" fmla="*/ 191541 h 3333718"/>
              <a:gd name="connsiteX130" fmla="*/ 1117878 w 3718417"/>
              <a:gd name="connsiteY130" fmla="*/ 0 h 3333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718417" h="3333718">
                <a:moveTo>
                  <a:pt x="2220116" y="3322706"/>
                </a:moveTo>
                <a:lnTo>
                  <a:pt x="2229456" y="3325496"/>
                </a:lnTo>
                <a:lnTo>
                  <a:pt x="2239019" y="3326422"/>
                </a:lnTo>
                <a:close/>
                <a:moveTo>
                  <a:pt x="2148519" y="3300859"/>
                </a:moveTo>
                <a:lnTo>
                  <a:pt x="2150572" y="3301928"/>
                </a:lnTo>
                <a:lnTo>
                  <a:pt x="2152187" y="3302411"/>
                </a:lnTo>
                <a:lnTo>
                  <a:pt x="2150723" y="3301921"/>
                </a:lnTo>
                <a:close/>
                <a:moveTo>
                  <a:pt x="605489" y="2808370"/>
                </a:moveTo>
                <a:lnTo>
                  <a:pt x="607509" y="2816829"/>
                </a:lnTo>
                <a:lnTo>
                  <a:pt x="611079" y="2824608"/>
                </a:lnTo>
                <a:close/>
                <a:moveTo>
                  <a:pt x="387093" y="1050636"/>
                </a:moveTo>
                <a:lnTo>
                  <a:pt x="364822" y="1059435"/>
                </a:lnTo>
                <a:lnTo>
                  <a:pt x="350342" y="1068569"/>
                </a:lnTo>
                <a:lnTo>
                  <a:pt x="387093" y="1052706"/>
                </a:lnTo>
                <a:close/>
                <a:moveTo>
                  <a:pt x="1741327" y="169961"/>
                </a:moveTo>
                <a:lnTo>
                  <a:pt x="1767645" y="202645"/>
                </a:lnTo>
                <a:cubicBezTo>
                  <a:pt x="1767645" y="202645"/>
                  <a:pt x="1767645" y="202645"/>
                  <a:pt x="2236920" y="1013228"/>
                </a:cubicBezTo>
                <a:cubicBezTo>
                  <a:pt x="2236920" y="1013228"/>
                  <a:pt x="2236920" y="1013228"/>
                  <a:pt x="2147597" y="1013228"/>
                </a:cubicBezTo>
                <a:lnTo>
                  <a:pt x="2141566" y="1013228"/>
                </a:lnTo>
                <a:lnTo>
                  <a:pt x="2114114" y="965809"/>
                </a:lnTo>
                <a:cubicBezTo>
                  <a:pt x="1773702" y="377813"/>
                  <a:pt x="1773702" y="377813"/>
                  <a:pt x="1773702" y="377813"/>
                </a:cubicBezTo>
                <a:cubicBezTo>
                  <a:pt x="1707698" y="270282"/>
                  <a:pt x="1587913" y="199410"/>
                  <a:pt x="1453461" y="199410"/>
                </a:cubicBezTo>
                <a:cubicBezTo>
                  <a:pt x="1201669" y="199410"/>
                  <a:pt x="1201669" y="199410"/>
                  <a:pt x="1201669" y="199410"/>
                </a:cubicBezTo>
                <a:cubicBezTo>
                  <a:pt x="1094107" y="199410"/>
                  <a:pt x="962100" y="275170"/>
                  <a:pt x="908319" y="368037"/>
                </a:cubicBezTo>
                <a:cubicBezTo>
                  <a:pt x="744074" y="652901"/>
                  <a:pt x="631155" y="848744"/>
                  <a:pt x="553523" y="983387"/>
                </a:cubicBezTo>
                <a:lnTo>
                  <a:pt x="535616" y="1014444"/>
                </a:lnTo>
                <a:lnTo>
                  <a:pt x="526793" y="1015882"/>
                </a:lnTo>
                <a:lnTo>
                  <a:pt x="526793" y="1016112"/>
                </a:lnTo>
                <a:lnTo>
                  <a:pt x="542891" y="1013487"/>
                </a:lnTo>
                <a:cubicBezTo>
                  <a:pt x="542891" y="1013487"/>
                  <a:pt x="542891" y="1013487"/>
                  <a:pt x="1481497" y="1013487"/>
                </a:cubicBezTo>
                <a:cubicBezTo>
                  <a:pt x="1481497" y="1013487"/>
                  <a:pt x="1481497" y="1013487"/>
                  <a:pt x="1436832" y="1090676"/>
                </a:cubicBezTo>
                <a:lnTo>
                  <a:pt x="1436268" y="1091651"/>
                </a:lnTo>
                <a:lnTo>
                  <a:pt x="1376333" y="1091651"/>
                </a:lnTo>
                <a:cubicBezTo>
                  <a:pt x="695468" y="1091651"/>
                  <a:pt x="695468" y="1091651"/>
                  <a:pt x="695468" y="1091651"/>
                </a:cubicBezTo>
                <a:cubicBezTo>
                  <a:pt x="570788" y="1096542"/>
                  <a:pt x="450996" y="1162562"/>
                  <a:pt x="382543" y="1279931"/>
                </a:cubicBezTo>
                <a:cubicBezTo>
                  <a:pt x="257862" y="1497554"/>
                  <a:pt x="257862" y="1497554"/>
                  <a:pt x="257862" y="1497554"/>
                </a:cubicBezTo>
                <a:cubicBezTo>
                  <a:pt x="204078" y="1590471"/>
                  <a:pt x="204078" y="1742073"/>
                  <a:pt x="257862" y="1834990"/>
                </a:cubicBezTo>
                <a:cubicBezTo>
                  <a:pt x="422117" y="2120009"/>
                  <a:pt x="535043" y="2315958"/>
                  <a:pt x="612679" y="2450674"/>
                </a:cubicBezTo>
                <a:lnTo>
                  <a:pt x="631939" y="2484094"/>
                </a:lnTo>
                <a:lnTo>
                  <a:pt x="626190" y="2499364"/>
                </a:lnTo>
                <a:lnTo>
                  <a:pt x="626658" y="2499637"/>
                </a:lnTo>
                <a:lnTo>
                  <a:pt x="634776" y="2478064"/>
                </a:lnTo>
                <a:cubicBezTo>
                  <a:pt x="634776" y="2478064"/>
                  <a:pt x="634776" y="2478064"/>
                  <a:pt x="1103944" y="1666859"/>
                </a:cubicBezTo>
                <a:cubicBezTo>
                  <a:pt x="1103944" y="1666859"/>
                  <a:pt x="1103944" y="1666859"/>
                  <a:pt x="1129700" y="1711624"/>
                </a:cubicBezTo>
                <a:lnTo>
                  <a:pt x="1146561" y="1740930"/>
                </a:lnTo>
                <a:lnTo>
                  <a:pt x="1116696" y="1792569"/>
                </a:lnTo>
                <a:cubicBezTo>
                  <a:pt x="776361" y="2381018"/>
                  <a:pt x="776361" y="2381018"/>
                  <a:pt x="776361" y="2381018"/>
                </a:cubicBezTo>
                <a:cubicBezTo>
                  <a:pt x="717704" y="2493522"/>
                  <a:pt x="715260" y="2630483"/>
                  <a:pt x="783693" y="2747879"/>
                </a:cubicBezTo>
                <a:cubicBezTo>
                  <a:pt x="908339" y="2965551"/>
                  <a:pt x="908339" y="2965551"/>
                  <a:pt x="908339" y="2965551"/>
                </a:cubicBezTo>
                <a:cubicBezTo>
                  <a:pt x="962107" y="3058489"/>
                  <a:pt x="1094084" y="3134307"/>
                  <a:pt x="1201621" y="3134307"/>
                </a:cubicBezTo>
                <a:cubicBezTo>
                  <a:pt x="1530801" y="3134307"/>
                  <a:pt x="1757112" y="3134307"/>
                  <a:pt x="1912701" y="3134307"/>
                </a:cubicBezTo>
                <a:lnTo>
                  <a:pt x="1948402" y="3134307"/>
                </a:lnTo>
                <a:lnTo>
                  <a:pt x="1953487" y="3140395"/>
                </a:lnTo>
                <a:lnTo>
                  <a:pt x="1953624" y="3140395"/>
                </a:lnTo>
                <a:lnTo>
                  <a:pt x="1947996" y="3133657"/>
                </a:lnTo>
                <a:cubicBezTo>
                  <a:pt x="1947996" y="3133657"/>
                  <a:pt x="1947996" y="3133657"/>
                  <a:pt x="1481498" y="2322300"/>
                </a:cubicBezTo>
                <a:cubicBezTo>
                  <a:pt x="1481498" y="2322300"/>
                  <a:pt x="1481498" y="2322300"/>
                  <a:pt x="1533105" y="2322300"/>
                </a:cubicBezTo>
                <a:lnTo>
                  <a:pt x="1566872" y="2322300"/>
                </a:lnTo>
                <a:lnTo>
                  <a:pt x="1594079" y="2369622"/>
                </a:lnTo>
                <a:cubicBezTo>
                  <a:pt x="1932477" y="2958180"/>
                  <a:pt x="1932477" y="2958180"/>
                  <a:pt x="1932477" y="2958180"/>
                </a:cubicBezTo>
                <a:cubicBezTo>
                  <a:pt x="2000926" y="3063367"/>
                  <a:pt x="2118266" y="3134306"/>
                  <a:pt x="2255163" y="3134306"/>
                </a:cubicBezTo>
                <a:cubicBezTo>
                  <a:pt x="2504510" y="3134306"/>
                  <a:pt x="2504510" y="3134306"/>
                  <a:pt x="2504510" y="3134306"/>
                </a:cubicBezTo>
                <a:cubicBezTo>
                  <a:pt x="2612072" y="3134306"/>
                  <a:pt x="2744079" y="3058474"/>
                  <a:pt x="2797861" y="2965518"/>
                </a:cubicBezTo>
                <a:cubicBezTo>
                  <a:pt x="2962870" y="2680383"/>
                  <a:pt x="3076315" y="2484352"/>
                  <a:pt x="3154307" y="2349580"/>
                </a:cubicBezTo>
                <a:lnTo>
                  <a:pt x="3169935" y="2322576"/>
                </a:lnTo>
                <a:lnTo>
                  <a:pt x="3158127" y="2322576"/>
                </a:lnTo>
                <a:cubicBezTo>
                  <a:pt x="3114260" y="2322576"/>
                  <a:pt x="2938792" y="2322576"/>
                  <a:pt x="2236921" y="2322576"/>
                </a:cubicBezTo>
                <a:cubicBezTo>
                  <a:pt x="2236921" y="2322576"/>
                  <a:pt x="2236921" y="2322576"/>
                  <a:pt x="2281438" y="2245210"/>
                </a:cubicBezTo>
                <a:lnTo>
                  <a:pt x="2282060" y="2244129"/>
                </a:lnTo>
                <a:lnTo>
                  <a:pt x="2331859" y="2244129"/>
                </a:lnTo>
                <a:cubicBezTo>
                  <a:pt x="3010710" y="2244129"/>
                  <a:pt x="3010710" y="2244129"/>
                  <a:pt x="3010710" y="2244129"/>
                </a:cubicBezTo>
                <a:cubicBezTo>
                  <a:pt x="3137836" y="2239237"/>
                  <a:pt x="3257628" y="2170745"/>
                  <a:pt x="3326080" y="2053330"/>
                </a:cubicBezTo>
                <a:cubicBezTo>
                  <a:pt x="3450761" y="1835622"/>
                  <a:pt x="3450761" y="1835622"/>
                  <a:pt x="3450761" y="1835622"/>
                </a:cubicBezTo>
                <a:cubicBezTo>
                  <a:pt x="3504545" y="1742667"/>
                  <a:pt x="3504545" y="1591006"/>
                  <a:pt x="3450761" y="1498051"/>
                </a:cubicBezTo>
                <a:cubicBezTo>
                  <a:pt x="3286506" y="1212921"/>
                  <a:pt x="3173580" y="1016894"/>
                  <a:pt x="3095945" y="882125"/>
                </a:cubicBezTo>
                <a:lnTo>
                  <a:pt x="3080988" y="856164"/>
                </a:lnTo>
                <a:lnTo>
                  <a:pt x="3080371" y="857238"/>
                </a:lnTo>
                <a:cubicBezTo>
                  <a:pt x="3073993" y="868330"/>
                  <a:pt x="3022968" y="957055"/>
                  <a:pt x="2614775" y="1666859"/>
                </a:cubicBezTo>
                <a:cubicBezTo>
                  <a:pt x="2614775" y="1666859"/>
                  <a:pt x="2614775" y="1666859"/>
                  <a:pt x="2570112" y="1589653"/>
                </a:cubicBezTo>
                <a:lnTo>
                  <a:pt x="2566990" y="1584256"/>
                </a:lnTo>
                <a:lnTo>
                  <a:pt x="2591781" y="1541150"/>
                </a:lnTo>
                <a:cubicBezTo>
                  <a:pt x="2930185" y="952700"/>
                  <a:pt x="2930185" y="952700"/>
                  <a:pt x="2930185" y="952700"/>
                </a:cubicBezTo>
                <a:cubicBezTo>
                  <a:pt x="2988856" y="840196"/>
                  <a:pt x="2991301" y="703234"/>
                  <a:pt x="2925296" y="585839"/>
                </a:cubicBezTo>
                <a:cubicBezTo>
                  <a:pt x="2798175" y="368166"/>
                  <a:pt x="2798175" y="368166"/>
                  <a:pt x="2798175" y="368166"/>
                </a:cubicBezTo>
                <a:cubicBezTo>
                  <a:pt x="2744393" y="275228"/>
                  <a:pt x="2612384" y="199410"/>
                  <a:pt x="2504820" y="199410"/>
                </a:cubicBezTo>
                <a:cubicBezTo>
                  <a:pt x="2176323" y="199410"/>
                  <a:pt x="1950481" y="199410"/>
                  <a:pt x="1795215" y="199410"/>
                </a:cubicBezTo>
                <a:lnTo>
                  <a:pt x="1765114" y="199410"/>
                </a:lnTo>
                <a:lnTo>
                  <a:pt x="1741419" y="169961"/>
                </a:lnTo>
                <a:close/>
                <a:moveTo>
                  <a:pt x="1117878" y="0"/>
                </a:moveTo>
                <a:cubicBezTo>
                  <a:pt x="1117878" y="0"/>
                  <a:pt x="1117878" y="0"/>
                  <a:pt x="1403886" y="0"/>
                </a:cubicBezTo>
                <a:lnTo>
                  <a:pt x="1404464" y="37"/>
                </a:lnTo>
                <a:lnTo>
                  <a:pt x="1404079" y="0"/>
                </a:lnTo>
                <a:cubicBezTo>
                  <a:pt x="1404079" y="0"/>
                  <a:pt x="1404079" y="0"/>
                  <a:pt x="1422736" y="0"/>
                </a:cubicBezTo>
                <a:lnTo>
                  <a:pt x="1425318" y="0"/>
                </a:lnTo>
                <a:lnTo>
                  <a:pt x="1440518" y="0"/>
                </a:lnTo>
                <a:cubicBezTo>
                  <a:pt x="1484245" y="0"/>
                  <a:pt x="1580444" y="0"/>
                  <a:pt x="1792082" y="0"/>
                </a:cubicBezTo>
                <a:lnTo>
                  <a:pt x="1859208" y="0"/>
                </a:lnTo>
                <a:lnTo>
                  <a:pt x="1907813" y="0"/>
                </a:lnTo>
                <a:cubicBezTo>
                  <a:pt x="2075724" y="0"/>
                  <a:pt x="2299606" y="0"/>
                  <a:pt x="2598114" y="0"/>
                </a:cubicBezTo>
                <a:cubicBezTo>
                  <a:pt x="2720294" y="0"/>
                  <a:pt x="2870243" y="86121"/>
                  <a:pt x="2931333" y="191689"/>
                </a:cubicBezTo>
                <a:cubicBezTo>
                  <a:pt x="2931333" y="191689"/>
                  <a:pt x="2931333" y="191689"/>
                  <a:pt x="3075728" y="438939"/>
                </a:cubicBezTo>
                <a:lnTo>
                  <a:pt x="3075821" y="439169"/>
                </a:lnTo>
                <a:lnTo>
                  <a:pt x="3076722" y="440733"/>
                </a:lnTo>
                <a:cubicBezTo>
                  <a:pt x="3084885" y="454902"/>
                  <a:pt x="3150186" y="568260"/>
                  <a:pt x="3672598" y="1475114"/>
                </a:cubicBezTo>
                <a:cubicBezTo>
                  <a:pt x="3733691" y="1580699"/>
                  <a:pt x="3733691" y="1752970"/>
                  <a:pt x="3672598" y="1858555"/>
                </a:cubicBezTo>
                <a:cubicBezTo>
                  <a:pt x="3672598" y="1858555"/>
                  <a:pt x="3672598" y="1858555"/>
                  <a:pt x="3530975" y="2105847"/>
                </a:cubicBezTo>
                <a:lnTo>
                  <a:pt x="3529433" y="2107860"/>
                </a:lnTo>
                <a:lnTo>
                  <a:pt x="3521388" y="2121762"/>
                </a:lnTo>
                <a:cubicBezTo>
                  <a:pt x="3493273" y="2170344"/>
                  <a:pt x="3380813" y="2364674"/>
                  <a:pt x="2930976" y="3141993"/>
                </a:cubicBezTo>
                <a:cubicBezTo>
                  <a:pt x="2869886" y="3247580"/>
                  <a:pt x="2719941" y="3333717"/>
                  <a:pt x="2597762" y="3333717"/>
                </a:cubicBezTo>
                <a:cubicBezTo>
                  <a:pt x="2597762" y="3333717"/>
                  <a:pt x="2597762" y="3333717"/>
                  <a:pt x="2314531" y="3333717"/>
                </a:cubicBezTo>
                <a:lnTo>
                  <a:pt x="2313937" y="3333679"/>
                </a:lnTo>
                <a:lnTo>
                  <a:pt x="2314342" y="3333718"/>
                </a:lnTo>
                <a:cubicBezTo>
                  <a:pt x="2314342" y="3333718"/>
                  <a:pt x="2314342" y="3333718"/>
                  <a:pt x="1117825" y="3333718"/>
                </a:cubicBezTo>
                <a:cubicBezTo>
                  <a:pt x="995675" y="3333718"/>
                  <a:pt x="845763" y="3247597"/>
                  <a:pt x="784688" y="3142029"/>
                </a:cubicBezTo>
                <a:cubicBezTo>
                  <a:pt x="784688" y="3142029"/>
                  <a:pt x="784688" y="3142029"/>
                  <a:pt x="643105" y="2894779"/>
                </a:cubicBezTo>
                <a:lnTo>
                  <a:pt x="641174" y="2890908"/>
                </a:lnTo>
                <a:lnTo>
                  <a:pt x="633532" y="2877648"/>
                </a:lnTo>
                <a:cubicBezTo>
                  <a:pt x="605546" y="2829085"/>
                  <a:pt x="493601" y="2634836"/>
                  <a:pt x="45819" y="1857838"/>
                </a:cubicBezTo>
                <a:cubicBezTo>
                  <a:pt x="-15274" y="1752295"/>
                  <a:pt x="-15274" y="1580092"/>
                  <a:pt x="45819" y="1474548"/>
                </a:cubicBezTo>
                <a:cubicBezTo>
                  <a:pt x="45819" y="1474548"/>
                  <a:pt x="45819" y="1474548"/>
                  <a:pt x="187443" y="1227352"/>
                </a:cubicBezTo>
                <a:lnTo>
                  <a:pt x="224110" y="1179726"/>
                </a:lnTo>
                <a:lnTo>
                  <a:pt x="223890" y="1176708"/>
                </a:lnTo>
                <a:lnTo>
                  <a:pt x="187657" y="1226977"/>
                </a:lnTo>
                <a:cubicBezTo>
                  <a:pt x="187657" y="1226977"/>
                  <a:pt x="187657" y="1226977"/>
                  <a:pt x="219140" y="1172374"/>
                </a:cubicBezTo>
                <a:lnTo>
                  <a:pt x="231820" y="1150382"/>
                </a:lnTo>
                <a:lnTo>
                  <a:pt x="233210" y="1145790"/>
                </a:lnTo>
                <a:lnTo>
                  <a:pt x="241032" y="1134405"/>
                </a:lnTo>
                <a:lnTo>
                  <a:pt x="262283" y="1097548"/>
                </a:lnTo>
                <a:cubicBezTo>
                  <a:pt x="336909" y="968118"/>
                  <a:pt x="486161" y="709259"/>
                  <a:pt x="784665" y="191541"/>
                </a:cubicBezTo>
                <a:cubicBezTo>
                  <a:pt x="845755" y="86055"/>
                  <a:pt x="995701" y="0"/>
                  <a:pt x="1117878" y="0"/>
                </a:cubicBezTo>
                <a:close/>
              </a:path>
            </a:pathLst>
          </a:custGeom>
          <a:solidFill>
            <a:srgbClr val="92A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Footer Text"/>
          <p:cNvSpPr txBox="1"/>
          <p:nvPr/>
        </p:nvSpPr>
        <p:spPr>
          <a:xfrm flipH="1">
            <a:off x="1101725" y="1636395"/>
            <a:ext cx="4207510" cy="2066925"/>
          </a:xfrm>
          <a:prstGeom prst="rect">
            <a:avLst/>
          </a:prstGeom>
          <a:noFill/>
          <a:ln>
            <a:solidFill>
              <a:srgbClr val="618AC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        </a:t>
            </a:r>
            <a:r>
              <a:rPr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谷歌公司AI团队新发布的BERT模型，全称为Bidirectional Encoder Representation from Transformers，是一个预训练的语言表征模型。它采用新的masked language model（MLM），能生成深度的双向语言表征。预训练后，只需要添加一个额外的输出层进行fine-tune，就可以在各种各样的下游任务中取得state-of-the-art的表现。在这过程中并不需要对BERT进行任务特定的结构修改。</a:t>
            </a:r>
            <a:endParaRPr sz="1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2" name="Footer Text"/>
          <p:cNvSpPr txBox="1"/>
          <p:nvPr/>
        </p:nvSpPr>
        <p:spPr>
          <a:xfrm flipH="1">
            <a:off x="1102995" y="3822700"/>
            <a:ext cx="4208145" cy="385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2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、网络结构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r">
              <a:lnSpc>
                <a:spcPct val="12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31800" y="341630"/>
            <a:ext cx="3428365" cy="670560"/>
            <a:chOff x="680" y="538"/>
            <a:chExt cx="5399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一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4343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BERT简介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360" y="4326890"/>
            <a:ext cx="4206875" cy="231965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Footer Text"/>
          <p:cNvSpPr txBox="1"/>
          <p:nvPr/>
        </p:nvSpPr>
        <p:spPr>
          <a:xfrm flipH="1">
            <a:off x="1101725" y="1131570"/>
            <a:ext cx="4208145" cy="385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1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是什么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r">
              <a:lnSpc>
                <a:spcPct val="12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sp>
        <p:nvSpPr>
          <p:cNvPr id="8" name="Footer Text"/>
          <p:cNvSpPr txBox="1"/>
          <p:nvPr/>
        </p:nvSpPr>
        <p:spPr>
          <a:xfrm flipH="1">
            <a:off x="7026910" y="1012190"/>
            <a:ext cx="4146550" cy="385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3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、应用场景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r">
              <a:lnSpc>
                <a:spcPct val="12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26910" y="1636395"/>
            <a:ext cx="4131310" cy="2066925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9" name="Footer Text"/>
          <p:cNvSpPr txBox="1"/>
          <p:nvPr/>
        </p:nvSpPr>
        <p:spPr>
          <a:xfrm flipH="1">
            <a:off x="7028180" y="3822700"/>
            <a:ext cx="4147185" cy="3854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4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、算法性能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  <a:p>
            <a:pPr algn="r">
              <a:lnSpc>
                <a:spcPct val="120000"/>
              </a:lnSpc>
            </a:pP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2940" y="4326255"/>
            <a:ext cx="4144645" cy="23196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2547620" y="2334260"/>
            <a:ext cx="1944370" cy="2617470"/>
          </a:xfrm>
          <a:custGeom>
            <a:avLst/>
            <a:gdLst>
              <a:gd name="adj" fmla="val 10998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537" h="7449">
                <a:moveTo>
                  <a:pt x="0" y="609"/>
                </a:moveTo>
                <a:lnTo>
                  <a:pt x="0" y="593"/>
                </a:lnTo>
                <a:cubicBezTo>
                  <a:pt x="-10" y="259"/>
                  <a:pt x="327" y="-8"/>
                  <a:pt x="595" y="0"/>
                </a:cubicBezTo>
                <a:lnTo>
                  <a:pt x="609" y="0"/>
                </a:lnTo>
                <a:lnTo>
                  <a:pt x="4928" y="0"/>
                </a:lnTo>
                <a:lnTo>
                  <a:pt x="4944" y="0"/>
                </a:lnTo>
                <a:cubicBezTo>
                  <a:pt x="5278" y="-10"/>
                  <a:pt x="5545" y="327"/>
                  <a:pt x="5537" y="595"/>
                </a:cubicBezTo>
                <a:lnTo>
                  <a:pt x="5537" y="609"/>
                </a:lnTo>
                <a:lnTo>
                  <a:pt x="5537" y="1770"/>
                </a:lnTo>
                <a:lnTo>
                  <a:pt x="5181" y="1770"/>
                </a:lnTo>
                <a:lnTo>
                  <a:pt x="5181" y="875"/>
                </a:lnTo>
                <a:lnTo>
                  <a:pt x="5181" y="863"/>
                </a:lnTo>
                <a:cubicBezTo>
                  <a:pt x="5190" y="600"/>
                  <a:pt x="4925" y="336"/>
                  <a:pt x="4664" y="345"/>
                </a:cubicBezTo>
                <a:lnTo>
                  <a:pt x="4650" y="345"/>
                </a:lnTo>
                <a:lnTo>
                  <a:pt x="887" y="345"/>
                </a:lnTo>
                <a:lnTo>
                  <a:pt x="874" y="345"/>
                </a:lnTo>
                <a:cubicBezTo>
                  <a:pt x="611" y="336"/>
                  <a:pt x="348" y="601"/>
                  <a:pt x="356" y="861"/>
                </a:cubicBezTo>
                <a:lnTo>
                  <a:pt x="356" y="875"/>
                </a:lnTo>
                <a:lnTo>
                  <a:pt x="356" y="1770"/>
                </a:lnTo>
                <a:lnTo>
                  <a:pt x="0" y="1770"/>
                </a:lnTo>
                <a:lnTo>
                  <a:pt x="0" y="609"/>
                </a:lnTo>
                <a:close/>
                <a:moveTo>
                  <a:pt x="5537" y="5681"/>
                </a:moveTo>
                <a:lnTo>
                  <a:pt x="5537" y="6840"/>
                </a:lnTo>
                <a:lnTo>
                  <a:pt x="5537" y="6856"/>
                </a:lnTo>
                <a:cubicBezTo>
                  <a:pt x="5547" y="7190"/>
                  <a:pt x="5210" y="7457"/>
                  <a:pt x="4942" y="7449"/>
                </a:cubicBezTo>
                <a:lnTo>
                  <a:pt x="4928" y="7449"/>
                </a:lnTo>
                <a:lnTo>
                  <a:pt x="609" y="7449"/>
                </a:lnTo>
                <a:lnTo>
                  <a:pt x="593" y="7449"/>
                </a:lnTo>
                <a:cubicBezTo>
                  <a:pt x="259" y="7459"/>
                  <a:pt x="-8" y="7122"/>
                  <a:pt x="0" y="6854"/>
                </a:cubicBezTo>
                <a:lnTo>
                  <a:pt x="0" y="6840"/>
                </a:lnTo>
                <a:lnTo>
                  <a:pt x="0" y="5681"/>
                </a:lnTo>
                <a:lnTo>
                  <a:pt x="356" y="5681"/>
                </a:lnTo>
                <a:lnTo>
                  <a:pt x="356" y="6574"/>
                </a:lnTo>
                <a:lnTo>
                  <a:pt x="356" y="6586"/>
                </a:lnTo>
                <a:cubicBezTo>
                  <a:pt x="347" y="6849"/>
                  <a:pt x="612" y="7113"/>
                  <a:pt x="873" y="7104"/>
                </a:cubicBezTo>
                <a:lnTo>
                  <a:pt x="887" y="7104"/>
                </a:lnTo>
                <a:lnTo>
                  <a:pt x="4650" y="7104"/>
                </a:lnTo>
                <a:lnTo>
                  <a:pt x="4663" y="7104"/>
                </a:lnTo>
                <a:cubicBezTo>
                  <a:pt x="4926" y="7113"/>
                  <a:pt x="5189" y="6848"/>
                  <a:pt x="5181" y="6588"/>
                </a:cubicBezTo>
                <a:lnTo>
                  <a:pt x="5181" y="6574"/>
                </a:lnTo>
                <a:lnTo>
                  <a:pt x="5181" y="5681"/>
                </a:lnTo>
                <a:lnTo>
                  <a:pt x="5537" y="568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95000">
                <a:srgbClr val="92AFD1"/>
              </a:gs>
            </a:gsLst>
            <a:lin ang="16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116455" y="3289300"/>
            <a:ext cx="28067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rPr>
              <a:t>二</a:t>
            </a:r>
            <a:endParaRPr lang="zh-CN" altLang="en-US" sz="4000">
              <a:solidFill>
                <a:schemeClr val="bg1"/>
              </a:solidFill>
              <a:latin typeface="华文楷体" panose="02010600040101010101" charset="-122"/>
              <a:ea typeface="华文楷体" panose="02010600040101010101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923790" y="3289300"/>
            <a:ext cx="61683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BERT</a:t>
            </a:r>
            <a:r>
              <a:rPr lang="zh-CN" altLang="en-US" sz="4000" b="1">
                <a:gradFill>
                  <a:gsLst>
                    <a:gs pos="2000">
                      <a:schemeClr val="bg1"/>
                    </a:gs>
                    <a:gs pos="100000">
                      <a:srgbClr val="92AFD1"/>
                    </a:gs>
                  </a:gsLst>
                  <a:lin ang="18900000" scaled="0"/>
                </a:gra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rPr>
              <a:t>预训练和微调</a:t>
            </a:r>
            <a:endParaRPr sz="4000" b="1" dirty="0">
              <a:gradFill>
                <a:gsLst>
                  <a:gs pos="2000">
                    <a:schemeClr val="bg1"/>
                  </a:gs>
                  <a:gs pos="100000">
                    <a:srgbClr val="92AFD1"/>
                  </a:gs>
                </a:gsLst>
                <a:lin ang="18900000" scaled="0"/>
              </a:gra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5246370" cy="670560"/>
            <a:chOff x="680" y="538"/>
            <a:chExt cx="8262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7206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总体介绍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2360" y="969645"/>
            <a:ext cx="9289415" cy="10407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BERT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是使用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Transformer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的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Encoder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进行的，双向的，预训练模型。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）作为预训练模型配合一些与任务相关的网络结构，可以进行各种各样的下游任务微调。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2360" y="2291715"/>
            <a:ext cx="9290050" cy="39389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7498080" cy="670560"/>
            <a:chOff x="680" y="538"/>
            <a:chExt cx="11808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10752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1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总体架构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2360" y="969645"/>
            <a:ext cx="5473700" cy="55651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预训练大致的过程如右图所示。输入经Bert Encoder层编码后，进行MLM与NSP的任务，产生一个联合训练的损失函数从而迭代更新整个模型中的参数。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语料：文本、掩码位标签、是否下一个句子标签。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）输入：有三个部分组成，分别为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Token Embeddings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Segment Embeddings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Position Embeddings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BERT Encoder: </a:t>
            </a:r>
            <a:r>
              <a:rPr 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由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12层的Transformer Encoder</a:t>
            </a:r>
            <a:r>
              <a:rPr 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组成。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Bert Encoder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模块后的向量进入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MLM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NSP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任务的网络，并计算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MLM loss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NSP loss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）将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MLM loss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NSP loss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相加得到总的损失。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6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）在总损失的基础上进行反向传播更新网络参数。</a:t>
            </a:r>
            <a:endParaRPr lang="en-US" altLang="zh-CN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53530" y="899795"/>
            <a:ext cx="5168900" cy="36131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798945" y="4957445"/>
            <a:ext cx="4878705" cy="15773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MLM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( Masked Language Modeling )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遮盖句子中若干个词通过周围词去预测被遮盖的词。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NSP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( Next Sentence Prediction )</a:t>
            </a:r>
            <a:r>
              <a:rPr b="1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：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判断句子B在文章是否属于句子A的下一个句子。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31800" y="341630"/>
            <a:ext cx="6763385" cy="670560"/>
            <a:chOff x="680" y="538"/>
            <a:chExt cx="10651" cy="1056"/>
          </a:xfrm>
        </p:grpSpPr>
        <p:sp>
          <p:nvSpPr>
            <p:cNvPr id="4" name="椭圆 3"/>
            <p:cNvSpPr/>
            <p:nvPr/>
          </p:nvSpPr>
          <p:spPr>
            <a:xfrm>
              <a:off x="680" y="538"/>
              <a:ext cx="1056" cy="1056"/>
            </a:xfrm>
            <a:prstGeom prst="ellipse">
              <a:avLst/>
            </a:prstGeom>
            <a:solidFill>
              <a:srgbClr val="0C09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>
                  <a:solidFill>
                    <a:schemeClr val="bg1"/>
                  </a:solidFill>
                  <a:latin typeface="华文楷体" panose="02010600040101010101" charset="-122"/>
                  <a:ea typeface="华文楷体" panose="02010600040101010101" charset="-122"/>
                  <a:cs typeface="+mn-ea"/>
                  <a:sym typeface="+mn-lt"/>
                </a:rPr>
                <a:t>二</a:t>
              </a:r>
              <a:endParaRPr lang="zh-CN" altLang="en-US" sz="3200">
                <a:solidFill>
                  <a:schemeClr val="bg1"/>
                </a:solidFill>
                <a:latin typeface="华文楷体" panose="02010600040101010101" charset="-122"/>
                <a:ea typeface="华文楷体" panose="02010600040101010101" charset="-122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736" y="607"/>
              <a:ext cx="9595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BERT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的预训练（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2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）</a:t>
              </a:r>
              <a:r>
                <a:rPr lang="en-US" altLang="zh-CN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-</a:t>
              </a:r>
              <a:r>
                <a:rPr lang="zh-CN" altLang="en-US" sz="3200" b="1" dirty="0">
                  <a:solidFill>
                    <a:srgbClr val="0C0930"/>
                  </a:solidFill>
                  <a:latin typeface="华文楷体" panose="02010600040101010101" charset="-122"/>
                  <a:ea typeface="华文楷体" panose="02010600040101010101" charset="-122"/>
                  <a:cs typeface="华文楷体" panose="02010600040101010101" charset="-122"/>
                  <a:sym typeface="+mn-lt"/>
                </a:rPr>
                <a:t>输入</a:t>
              </a:r>
              <a:endParaRPr lang="zh-CN" altLang="en-US" sz="3200" b="1" dirty="0">
                <a:solidFill>
                  <a:srgbClr val="0C093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lt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02360" y="969645"/>
            <a:ext cx="9289415" cy="28276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noAutofit/>
          </a:bodyPr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）原始输入为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一对句子。例如 [“my”, “dog” , “is”, “cute”], [“he”, “likes”, “play”,”##ing”]。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）添加标志符号。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给句首添加&lt;CLS&gt;符号，两句句子中间添加&lt;SEP&gt;符号，句末也添加&lt;SEP&gt;符号，组成一组输入。变为[“&lt;CLS&gt;”, “my”, “dog” , “is”, “cute”, “&lt;SEP&gt;”,“he”, “likes”, “play”,”##ing”, “ &lt;SEP&gt;”]。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Embedding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表示。</a:t>
            </a:r>
            <a:r>
              <a:rPr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在Embedding层将输入组合成三种Embedding的相加，分别是Token级别、句子级别、位置级别的Embedding。</a:t>
            </a:r>
            <a:endParaRPr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4160" y="3955415"/>
            <a:ext cx="8246110" cy="2499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829,&quot;width&quot;:5771}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PLACING_PICTURE_USER_VIEWPORT" val="{&quot;height&quot;:3126,&quot;width&quot;:7146}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PLACING_PICTURE_USER_VIEWPORT" val="{&quot;height&quot;:11040,&quot;width&quot;:12690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PLACING_PICTURE_USER_VIEWPORT" val="{&quot;height&quot;:4829,&quot;width&quot;:5771}"/>
</p:tagLst>
</file>

<file path=ppt/tags/tag38.xml><?xml version="1.0" encoding="utf-8"?>
<p:tagLst xmlns:p="http://schemas.openxmlformats.org/presentationml/2006/main">
  <p:tag name="KSO_WM_UNIT_PLACING_PICTURE_USER_VIEWPORT" val="{&quot;height&quot;:3126,&quot;width&quot;:7146}"/>
</p:tagLst>
</file>

<file path=ppt/tags/tag39.xml><?xml version="1.0" encoding="utf-8"?>
<p:tagLst xmlns:p="http://schemas.openxmlformats.org/presentationml/2006/main">
  <p:tag name="commondata" val="eyJoZGlkIjoiMjA0NTIxMjA1OTg5ZWQzZTc0NTZmNGQ2NDE2MGY3ZmEifQ=="/>
</p:tagLst>
</file>

<file path=ppt/tags/tag4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5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6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7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8.xml><?xml version="1.0" encoding="utf-8"?>
<p:tagLst xmlns:p="http://schemas.openxmlformats.org/presentationml/2006/main">
  <p:tag name="KSO_WM_DIAGRAM_VIRTUALLY_FRAME" val="{&quot;height&quot;:445.95,&quot;left&quot;:483,&quot;top&quot;:55.3,&quot;width&quot;:347.45}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tfc0yx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wtfc0yx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3353</Words>
  <Application>WPS 演示</Application>
  <PresentationFormat>宽屏</PresentationFormat>
  <Paragraphs>249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字魂105号-简雅黑</vt:lpstr>
      <vt:lpstr>黑体</vt:lpstr>
      <vt:lpstr>华文楷体</vt:lpstr>
      <vt:lpstr>Arial Unicode MS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商务科技</dc:title>
  <dc:creator>第一PPT</dc:creator>
  <cp:keywords>www.1ppt.com</cp:keywords>
  <dc:description>www.1ppt.com</dc:description>
  <cp:lastModifiedBy>fengg</cp:lastModifiedBy>
  <cp:revision>292</cp:revision>
  <dcterms:created xsi:type="dcterms:W3CDTF">2022-07-08T19:42:00Z</dcterms:created>
  <dcterms:modified xsi:type="dcterms:W3CDTF">2024-08-25T09:10:45Z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CDBC1D7CF0F0423BBC56FB88A23AD0C2_12</vt:lpwstr>
  </property>
  <property fmtid="{D5CDD505-2E9C-101B-9397-08002B2CF9AE}" pid="3" name="KSOProductBuildVer">
    <vt:lpwstr>2052-12.1.0.16399</vt:lpwstr>
  </property>
</Properties>
</file>